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  <p:sldMasterId id="2147483686" r:id="rId4"/>
    <p:sldMasterId id="2147483687" r:id="rId5"/>
    <p:sldMasterId id="2147483689" r:id="rId6"/>
  </p:sldMasterIdLst>
  <p:notesMasterIdLst>
    <p:notesMasterId r:id="rId61"/>
  </p:notesMasterIdLst>
  <p:sldIdLst>
    <p:sldId id="256" r:id="rId7"/>
    <p:sldId id="309" r:id="rId8"/>
    <p:sldId id="260" r:id="rId9"/>
    <p:sldId id="261" r:id="rId10"/>
    <p:sldId id="31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69" r:id="rId20"/>
    <p:sldId id="311" r:id="rId21"/>
    <p:sldId id="271" r:id="rId22"/>
    <p:sldId id="272" r:id="rId23"/>
    <p:sldId id="273" r:id="rId24"/>
    <p:sldId id="312" r:id="rId25"/>
    <p:sldId id="31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314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20104100" cy="11728450"/>
  <p:notesSz cx="20104100" cy="1172845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IBM Plex Sans" panose="020B0503050203000203" pitchFamily="34" charset="0"/>
      <p:regular r:id="rId66"/>
      <p:bold r:id="rId67"/>
      <p:italic r:id="rId68"/>
      <p:boldItalic r:id="rId69"/>
    </p:embeddedFont>
    <p:embeddedFont>
      <p:font typeface="IBM Plex Sans Medium" panose="020B0603050203000203" pitchFamily="34" charset="0"/>
      <p:regular r:id="rId70"/>
      <p:bold r:id="rId71"/>
      <p:italic r:id="rId72"/>
      <p:boldItalic r:id="rId73"/>
    </p:embeddedFont>
    <p:embeddedFont>
      <p:font typeface="IBM Plex Sans SemiBold" panose="020B0703050203000203" pitchFamily="34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694">
          <p15:clr>
            <a:srgbClr val="A4A3A4"/>
          </p15:clr>
        </p15:guide>
        <p15:guide id="2" pos="63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74" y="72"/>
      </p:cViewPr>
      <p:guideLst>
        <p:guide orient="horz" pos="3694"/>
        <p:guide pos="6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theme" Target="theme/theme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6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5.fntdata"/><Relationship Id="rId7" Type="http://schemas.openxmlformats.org/officeDocument/2006/relationships/slide" Target="slides/slide1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5.fntdata"/><Relationship Id="rId61" Type="http://schemas.openxmlformats.org/officeDocument/2006/relationships/notesMaster" Target="notesMasters/notesMaster1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2" name="Google Shape;8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Введение. Диалог с аудиторией, что может в себя включать</a:t>
            </a:r>
            <a:endParaRPr/>
          </a:p>
        </p:txBody>
      </p:sp>
      <p:sp>
        <p:nvSpPr>
          <p:cNvPr id="827" name="Google Shape;8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Раскрываем Ганта. Рассказываем про примеры с реальных проектов. Про эджайловых противников</a:t>
            </a:r>
            <a:endParaRPr/>
          </a:p>
        </p:txBody>
      </p:sp>
      <p:sp>
        <p:nvSpPr>
          <p:cNvPr id="852" name="Google Shape;8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показываем пример (блюр - потому что мой гант)</a:t>
            </a:r>
            <a:endParaRPr/>
          </a:p>
        </p:txBody>
      </p:sp>
      <p:sp>
        <p:nvSpPr>
          <p:cNvPr id="904" name="Google Shape;9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Голосом про даты (выходные-праздники), ресурсы (слишком много на человека)</a:t>
            </a:r>
            <a:endParaRPr/>
          </a:p>
        </p:txBody>
      </p:sp>
      <p:sp>
        <p:nvSpPr>
          <p:cNvPr id="879" name="Google Shape;8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ввод, в чем отличие. что важно помнить (три пункта)  + цели голосом, </a:t>
            </a:r>
            <a:endParaRPr/>
          </a:p>
        </p:txBody>
      </p:sp>
      <p:sp>
        <p:nvSpPr>
          <p:cNvPr id="930" name="Google Shape;9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оставила визуализацию - она хорошая</a:t>
            </a:r>
            <a:endParaRPr/>
          </a:p>
        </p:txBody>
      </p:sp>
      <p:sp>
        <p:nvSpPr>
          <p:cNvPr id="958" name="Google Shape;9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забрала слайд, так как он достаточно емкий</a:t>
            </a:r>
            <a:endParaRPr/>
          </a:p>
        </p:txBody>
      </p:sp>
      <p:sp>
        <p:nvSpPr>
          <p:cNvPr id="984" name="Google Shape;9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накидываем идеи</a:t>
            </a:r>
            <a:endParaRPr/>
          </a:p>
        </p:txBody>
      </p:sp>
      <p:sp>
        <p:nvSpPr>
          <p:cNvPr id="1010" name="Google Shape;10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оставила слайд, он полный</a:t>
            </a:r>
            <a:endParaRPr/>
          </a:p>
        </p:txBody>
      </p:sp>
      <p:sp>
        <p:nvSpPr>
          <p:cNvPr id="1035" name="Google Shape;10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2aa168f7_0_1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12aa168f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132caeabf_0_53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e132caeabf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5" name="Google Shape;10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о чем</a:t>
            </a:r>
            <a:endParaRPr/>
          </a:p>
        </p:txBody>
      </p:sp>
      <p:sp>
        <p:nvSpPr>
          <p:cNvPr id="1090" name="Google Shape;10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базовые составляющие</a:t>
            </a:r>
            <a:endParaRPr/>
          </a:p>
        </p:txBody>
      </p:sp>
      <p:sp>
        <p:nvSpPr>
          <p:cNvPr id="1115" name="Google Shape;11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6" name="Google Shape;114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базовые составляющие</a:t>
            </a:r>
            <a:endParaRPr/>
          </a:p>
        </p:txBody>
      </p:sp>
      <p:sp>
        <p:nvSpPr>
          <p:cNvPr id="1171" name="Google Shape;11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базовые составляющие</a:t>
            </a:r>
            <a:endParaRPr/>
          </a:p>
        </p:txBody>
      </p:sp>
      <p:sp>
        <p:nvSpPr>
          <p:cNvPr id="1196" name="Google Shape;11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132caeabf_0_7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e132caeabf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3" name="Google Shape;12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e132caeabf_0_173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8" name="Google Shape;1278;ge132caeabf_0_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132caeabf_0_12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7" name="Google Shape;647;ge132caeabf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e132caeabf_0_83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e132caeabf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e132caeabf_0_83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ge132caeabf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732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e132caeabf_0_86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ge132caeabf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e132caeabf_0_91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e132caeabf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e132caeabf_0_97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ge132caeab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e132caeabf_0_103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ge132caeabf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e132caeabf_0_108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ge132caeabf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e132caeabf_0_11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Про выбор между CapEx и OpEx не приходится говорить, когда требуется, к примеру, закупить сырьё для производства продукции: это всегда будет OpEx, так же, как и оплата услуг связи.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Но есть и те пункты, насчёт которых можно задуматься, и их много: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Арендовать здание или купить?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Нанимать работников в штат или привлекать со стороны?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Арендовать автомобиль или приобрести в собственность?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С точки зрения краткосрочного планирования, всегда дешевле арендовать автомобиль за 10 тысяч в месяц, чем приобретать его за 1.5 млн. Но с точки зрения мышления стратегического, чем больше у компании OpEx, тем больше расходов приходится нести ежемесячно. Если Капитальные затраты увеличивают стоимость активов предприятия, то OpEx уходят «на сторону» безвозвратно. Однако, чем больше у компании СAPEX, тем больше налог на прибыль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333333"/>
                </a:solidFill>
                <a:highlight>
                  <a:schemeClr val="lt1"/>
                </a:highlight>
              </a:rPr>
              <a:t>чем больше OpEx, тем больше компания зависит от других компаний и лиц (арендодателей, аутсорсеров), что тоже может привести к внезапным проблемам. Это хорошо в начале развития бизнеса, когда собственных средств не много, но дальше (по мере развития бизнеса) лучше переходить в capex, т.е. наращивать “активы”.</a:t>
            </a:r>
            <a:endParaRPr/>
          </a:p>
        </p:txBody>
      </p:sp>
      <p:sp>
        <p:nvSpPr>
          <p:cNvPr id="1642" name="Google Shape;1642;ge132caeabf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e132caeabf_0_116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ge132caeabf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e132caeabf_0_126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ge132caeabf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e132caeabf_0_129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ge132caeabf_0_1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132caeabf_0_135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e132caeabf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e132caeabf_0_142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ge132caeabf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e132caeabf_0_145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ge132caeabf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e132caeabf_0_149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ge132caeabf_0_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e132caeabf_0_153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ge132caeabf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e132caeabf_0_157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ge132caeabf_0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e132caeabf_0_160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ge132caeabf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e132caeabf_0_163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ge132caeabf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e132caeabf_0_78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ge132caeabf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615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4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7" name="Google Shape;21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2" name="Google Shape;2202;p4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00">
                <a:solidFill>
                  <a:schemeClr val="dk1"/>
                </a:solidFill>
              </a:rPr>
              <a:t>т проекта, если необходимо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разбираем, что включается</a:t>
            </a:r>
            <a:endParaRPr/>
          </a:p>
        </p:txBody>
      </p:sp>
      <p:sp>
        <p:nvSpPr>
          <p:cNvPr id="698" name="Google Shape;6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4" name="Google Shape;72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краткие вводные + шаблон добавить</a:t>
            </a:r>
            <a:endParaRPr/>
          </a:p>
        </p:txBody>
      </p:sp>
      <p:sp>
        <p:nvSpPr>
          <p:cNvPr id="749" name="Google Shape;74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краткие вводные 2</a:t>
            </a:r>
            <a:endParaRPr/>
          </a:p>
        </p:txBody>
      </p:sp>
      <p:sp>
        <p:nvSpPr>
          <p:cNvPr id="776" name="Google Shape;7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1046506" y="4224172"/>
            <a:ext cx="18011099" cy="6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399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032854" y="3699198"/>
            <a:ext cx="18038401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9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16347870" y="3118418"/>
            <a:ext cx="376555" cy="473710"/>
          </a:xfrm>
          <a:custGeom>
            <a:avLst/>
            <a:gdLst/>
            <a:ahLst/>
            <a:cxnLst/>
            <a:rect l="l" t="t" r="r" b="b"/>
            <a:pathLst>
              <a:path w="376555" h="473710" extrusionOk="0">
                <a:moveTo>
                  <a:pt x="289844" y="0"/>
                </a:moveTo>
                <a:lnTo>
                  <a:pt x="86709" y="0"/>
                </a:lnTo>
                <a:lnTo>
                  <a:pt x="53459" y="6976"/>
                </a:lnTo>
                <a:lnTo>
                  <a:pt x="25842" y="25823"/>
                </a:lnTo>
                <a:lnTo>
                  <a:pt x="6981" y="53415"/>
                </a:lnTo>
                <a:lnTo>
                  <a:pt x="0" y="86625"/>
                </a:lnTo>
                <a:lnTo>
                  <a:pt x="0" y="386469"/>
                </a:lnTo>
                <a:lnTo>
                  <a:pt x="6981" y="419684"/>
                </a:lnTo>
                <a:lnTo>
                  <a:pt x="25842" y="447275"/>
                </a:lnTo>
                <a:lnTo>
                  <a:pt x="53459" y="466120"/>
                </a:lnTo>
                <a:lnTo>
                  <a:pt x="86709" y="473095"/>
                </a:lnTo>
                <a:lnTo>
                  <a:pt x="289844" y="473095"/>
                </a:lnTo>
                <a:lnTo>
                  <a:pt x="324506" y="466120"/>
                </a:lnTo>
                <a:lnTo>
                  <a:pt x="351963" y="447275"/>
                </a:lnTo>
                <a:lnTo>
                  <a:pt x="370035" y="419684"/>
                </a:lnTo>
                <a:lnTo>
                  <a:pt x="376543" y="386469"/>
                </a:lnTo>
                <a:lnTo>
                  <a:pt x="376543" y="86625"/>
                </a:lnTo>
                <a:lnTo>
                  <a:pt x="369564" y="53415"/>
                </a:lnTo>
                <a:lnTo>
                  <a:pt x="350706" y="25823"/>
                </a:lnTo>
                <a:lnTo>
                  <a:pt x="323092" y="6976"/>
                </a:lnTo>
                <a:lnTo>
                  <a:pt x="289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15308438" y="3288328"/>
            <a:ext cx="3048634" cy="2565400"/>
          </a:xfrm>
          <a:custGeom>
            <a:avLst/>
            <a:gdLst/>
            <a:ahLst/>
            <a:cxnLst/>
            <a:rect l="l" t="t" r="r" b="b"/>
            <a:pathLst>
              <a:path w="3048634" h="2565400" extrusionOk="0">
                <a:moveTo>
                  <a:pt x="2898550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415444"/>
                </a:lnTo>
                <a:lnTo>
                  <a:pt x="7592" y="2463018"/>
                </a:lnTo>
                <a:lnTo>
                  <a:pt x="28775" y="2504196"/>
                </a:lnTo>
                <a:lnTo>
                  <a:pt x="61156" y="2536580"/>
                </a:lnTo>
                <a:lnTo>
                  <a:pt x="102343" y="2557770"/>
                </a:lnTo>
                <a:lnTo>
                  <a:pt x="149943" y="2565366"/>
                </a:lnTo>
                <a:lnTo>
                  <a:pt x="2898550" y="2565366"/>
                </a:lnTo>
                <a:lnTo>
                  <a:pt x="2946104" y="2557770"/>
                </a:lnTo>
                <a:lnTo>
                  <a:pt x="2987283" y="2536580"/>
                </a:lnTo>
                <a:lnTo>
                  <a:pt x="3019677" y="2504196"/>
                </a:lnTo>
                <a:lnTo>
                  <a:pt x="3040880" y="2463018"/>
                </a:lnTo>
                <a:lnTo>
                  <a:pt x="3048483" y="2415444"/>
                </a:lnTo>
                <a:lnTo>
                  <a:pt x="3048483" y="149922"/>
                </a:lnTo>
                <a:lnTo>
                  <a:pt x="3040880" y="102348"/>
                </a:lnTo>
                <a:lnTo>
                  <a:pt x="3019677" y="61170"/>
                </a:lnTo>
                <a:lnTo>
                  <a:pt x="2987283" y="28786"/>
                </a:lnTo>
                <a:lnTo>
                  <a:pt x="2946104" y="7596"/>
                </a:lnTo>
                <a:lnTo>
                  <a:pt x="289855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15495023" y="3444920"/>
            <a:ext cx="2508884" cy="2249170"/>
          </a:xfrm>
          <a:custGeom>
            <a:avLst/>
            <a:gdLst/>
            <a:ahLst/>
            <a:cxnLst/>
            <a:rect l="l" t="t" r="r" b="b"/>
            <a:pathLst>
              <a:path w="2508884" h="2249170" extrusionOk="0">
                <a:moveTo>
                  <a:pt x="2358776" y="0"/>
                </a:moveTo>
                <a:lnTo>
                  <a:pt x="149943" y="0"/>
                </a:lnTo>
                <a:lnTo>
                  <a:pt x="102343" y="7596"/>
                </a:lnTo>
                <a:lnTo>
                  <a:pt x="61156" y="28786"/>
                </a:lnTo>
                <a:lnTo>
                  <a:pt x="28775" y="61170"/>
                </a:lnTo>
                <a:lnTo>
                  <a:pt x="7592" y="102348"/>
                </a:lnTo>
                <a:lnTo>
                  <a:pt x="0" y="149922"/>
                </a:lnTo>
                <a:lnTo>
                  <a:pt x="0" y="2098941"/>
                </a:lnTo>
                <a:lnTo>
                  <a:pt x="7592" y="2146514"/>
                </a:lnTo>
                <a:lnTo>
                  <a:pt x="28775" y="2187693"/>
                </a:lnTo>
                <a:lnTo>
                  <a:pt x="61156" y="2220077"/>
                </a:lnTo>
                <a:lnTo>
                  <a:pt x="102343" y="2241266"/>
                </a:lnTo>
                <a:lnTo>
                  <a:pt x="149943" y="2248863"/>
                </a:lnTo>
                <a:lnTo>
                  <a:pt x="2358776" y="2248863"/>
                </a:lnTo>
                <a:lnTo>
                  <a:pt x="2406376" y="2241266"/>
                </a:lnTo>
                <a:lnTo>
                  <a:pt x="2447562" y="2220077"/>
                </a:lnTo>
                <a:lnTo>
                  <a:pt x="2479943" y="2187693"/>
                </a:lnTo>
                <a:lnTo>
                  <a:pt x="2501126" y="2146514"/>
                </a:lnTo>
                <a:lnTo>
                  <a:pt x="2508719" y="2098941"/>
                </a:lnTo>
                <a:lnTo>
                  <a:pt x="2508719" y="149922"/>
                </a:lnTo>
                <a:lnTo>
                  <a:pt x="2501126" y="102348"/>
                </a:lnTo>
                <a:lnTo>
                  <a:pt x="2479943" y="61170"/>
                </a:lnTo>
                <a:lnTo>
                  <a:pt x="2447562" y="28786"/>
                </a:lnTo>
                <a:lnTo>
                  <a:pt x="2406376" y="7596"/>
                </a:lnTo>
                <a:lnTo>
                  <a:pt x="235877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15884855" y="4973480"/>
            <a:ext cx="0" cy="351789"/>
          </a:xfrm>
          <a:custGeom>
            <a:avLst/>
            <a:gdLst/>
            <a:ahLst/>
            <a:cxnLst/>
            <a:rect l="l" t="t" r="r" b="b"/>
            <a:pathLst>
              <a:path w="120000" h="351789" extrusionOk="0">
                <a:moveTo>
                  <a:pt x="0" y="0"/>
                </a:moveTo>
                <a:lnTo>
                  <a:pt x="0" y="351162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15710930" y="5147390"/>
            <a:ext cx="347980" cy="0"/>
          </a:xfrm>
          <a:custGeom>
            <a:avLst/>
            <a:gdLst/>
            <a:ahLst/>
            <a:cxnLst/>
            <a:rect l="l" t="t" r="r" b="b"/>
            <a:pathLst>
              <a:path w="347980" h="120000" extrusionOk="0">
                <a:moveTo>
                  <a:pt x="0" y="0"/>
                </a:moveTo>
                <a:lnTo>
                  <a:pt x="347748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17570667" y="4073926"/>
            <a:ext cx="0" cy="488314"/>
          </a:xfrm>
          <a:custGeom>
            <a:avLst/>
            <a:gdLst/>
            <a:ahLst/>
            <a:cxnLst/>
            <a:rect l="l" t="t" r="r" b="b"/>
            <a:pathLst>
              <a:path w="120000" h="488314" extrusionOk="0">
                <a:moveTo>
                  <a:pt x="0" y="0"/>
                </a:moveTo>
                <a:lnTo>
                  <a:pt x="0" y="487754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17326697" y="4317819"/>
            <a:ext cx="484505" cy="0"/>
          </a:xfrm>
          <a:custGeom>
            <a:avLst/>
            <a:gdLst/>
            <a:ahLst/>
            <a:cxnLst/>
            <a:rect l="l" t="t" r="r" b="b"/>
            <a:pathLst>
              <a:path w="484505" h="120000" extrusionOk="0">
                <a:moveTo>
                  <a:pt x="0" y="0"/>
                </a:moveTo>
                <a:lnTo>
                  <a:pt x="484487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16691113" y="3584192"/>
            <a:ext cx="0" cy="274954"/>
          </a:xfrm>
          <a:custGeom>
            <a:avLst/>
            <a:gdLst/>
            <a:ahLst/>
            <a:cxnLst/>
            <a:rect l="l" t="t" r="r" b="b"/>
            <a:pathLst>
              <a:path w="120000" h="274954" extrusionOk="0">
                <a:moveTo>
                  <a:pt x="0" y="0"/>
                </a:moveTo>
                <a:lnTo>
                  <a:pt x="0" y="274525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6553836" y="3721448"/>
            <a:ext cx="271780" cy="0"/>
          </a:xfrm>
          <a:custGeom>
            <a:avLst/>
            <a:gdLst/>
            <a:ahLst/>
            <a:cxnLst/>
            <a:rect l="l" t="t" r="r" b="b"/>
            <a:pathLst>
              <a:path w="271780" h="120000" extrusionOk="0">
                <a:moveTo>
                  <a:pt x="0" y="0"/>
                </a:moveTo>
                <a:lnTo>
                  <a:pt x="271195" y="0"/>
                </a:lnTo>
              </a:path>
            </a:pathLst>
          </a:custGeom>
          <a:noFill/>
          <a:ln w="146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18137031" y="3987970"/>
            <a:ext cx="110490" cy="610235"/>
          </a:xfrm>
          <a:custGeom>
            <a:avLst/>
            <a:gdLst/>
            <a:ahLst/>
            <a:cxnLst/>
            <a:rect l="l" t="t" r="r" b="b"/>
            <a:pathLst>
              <a:path w="110490" h="610235" extrusionOk="0">
                <a:moveTo>
                  <a:pt x="59903" y="0"/>
                </a:moveTo>
                <a:lnTo>
                  <a:pt x="49956" y="0"/>
                </a:lnTo>
                <a:lnTo>
                  <a:pt x="30886" y="4061"/>
                </a:lnTo>
                <a:lnTo>
                  <a:pt x="14965" y="14995"/>
                </a:lnTo>
                <a:lnTo>
                  <a:pt x="4050" y="30926"/>
                </a:lnTo>
                <a:lnTo>
                  <a:pt x="0" y="49977"/>
                </a:lnTo>
                <a:lnTo>
                  <a:pt x="0" y="559721"/>
                </a:lnTo>
                <a:lnTo>
                  <a:pt x="4050" y="578770"/>
                </a:lnTo>
                <a:lnTo>
                  <a:pt x="14965" y="594697"/>
                </a:lnTo>
                <a:lnTo>
                  <a:pt x="30886" y="605628"/>
                </a:lnTo>
                <a:lnTo>
                  <a:pt x="49956" y="609688"/>
                </a:lnTo>
                <a:lnTo>
                  <a:pt x="59903" y="609688"/>
                </a:lnTo>
                <a:lnTo>
                  <a:pt x="78987" y="605576"/>
                </a:lnTo>
                <a:lnTo>
                  <a:pt x="94936" y="594281"/>
                </a:lnTo>
                <a:lnTo>
                  <a:pt x="105880" y="577366"/>
                </a:lnTo>
                <a:lnTo>
                  <a:pt x="109944" y="556391"/>
                </a:lnTo>
                <a:lnTo>
                  <a:pt x="109944" y="49977"/>
                </a:lnTo>
                <a:lnTo>
                  <a:pt x="105880" y="30926"/>
                </a:lnTo>
                <a:lnTo>
                  <a:pt x="94936" y="14995"/>
                </a:lnTo>
                <a:lnTo>
                  <a:pt x="78987" y="4061"/>
                </a:lnTo>
                <a:lnTo>
                  <a:pt x="59903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15087913" y="2984485"/>
            <a:ext cx="1990725" cy="2103754"/>
          </a:xfrm>
          <a:custGeom>
            <a:avLst/>
            <a:gdLst/>
            <a:ahLst/>
            <a:cxnLst/>
            <a:rect l="l" t="t" r="r" b="b"/>
            <a:pathLst>
              <a:path w="1990725" h="2103754" extrusionOk="0">
                <a:moveTo>
                  <a:pt x="970999" y="204569"/>
                </a:moveTo>
                <a:lnTo>
                  <a:pt x="913480" y="204569"/>
                </a:lnTo>
                <a:lnTo>
                  <a:pt x="959950" y="213935"/>
                </a:lnTo>
                <a:lnTo>
                  <a:pt x="997858" y="239484"/>
                </a:lnTo>
                <a:lnTo>
                  <a:pt x="1023395" y="277395"/>
                </a:lnTo>
                <a:lnTo>
                  <a:pt x="1032753" y="323843"/>
                </a:lnTo>
                <a:lnTo>
                  <a:pt x="1032753" y="1969667"/>
                </a:lnTo>
                <a:lnTo>
                  <a:pt x="1039584" y="2012019"/>
                </a:lnTo>
                <a:lnTo>
                  <a:pt x="1058601" y="2048788"/>
                </a:lnTo>
                <a:lnTo>
                  <a:pt x="1087595" y="2077773"/>
                </a:lnTo>
                <a:lnTo>
                  <a:pt x="1124357" y="2096777"/>
                </a:lnTo>
                <a:lnTo>
                  <a:pt x="1166676" y="2103600"/>
                </a:lnTo>
                <a:lnTo>
                  <a:pt x="1856393" y="2103600"/>
                </a:lnTo>
                <a:lnTo>
                  <a:pt x="1898743" y="2096777"/>
                </a:lnTo>
                <a:lnTo>
                  <a:pt x="1913902" y="2088941"/>
                </a:lnTo>
                <a:lnTo>
                  <a:pt x="1166676" y="2088941"/>
                </a:lnTo>
                <a:lnTo>
                  <a:pt x="1120254" y="2079575"/>
                </a:lnTo>
                <a:lnTo>
                  <a:pt x="1082341" y="2054026"/>
                </a:lnTo>
                <a:lnTo>
                  <a:pt x="1056777" y="2016116"/>
                </a:lnTo>
                <a:lnTo>
                  <a:pt x="1047402" y="1969667"/>
                </a:lnTo>
                <a:lnTo>
                  <a:pt x="1047402" y="323843"/>
                </a:lnTo>
                <a:lnTo>
                  <a:pt x="1040582" y="281491"/>
                </a:lnTo>
                <a:lnTo>
                  <a:pt x="1021585" y="244723"/>
                </a:lnTo>
                <a:lnTo>
                  <a:pt x="992605" y="215737"/>
                </a:lnTo>
                <a:lnTo>
                  <a:pt x="970999" y="204569"/>
                </a:lnTo>
                <a:close/>
              </a:path>
              <a:path w="1990725" h="2103754" extrusionOk="0">
                <a:moveTo>
                  <a:pt x="1990305" y="1426616"/>
                </a:moveTo>
                <a:lnTo>
                  <a:pt x="1975657" y="1426616"/>
                </a:lnTo>
                <a:lnTo>
                  <a:pt x="1975657" y="1969667"/>
                </a:lnTo>
                <a:lnTo>
                  <a:pt x="1966282" y="2016116"/>
                </a:lnTo>
                <a:lnTo>
                  <a:pt x="1940719" y="2054026"/>
                </a:lnTo>
                <a:lnTo>
                  <a:pt x="1902809" y="2079575"/>
                </a:lnTo>
                <a:lnTo>
                  <a:pt x="1856393" y="2088941"/>
                </a:lnTo>
                <a:lnTo>
                  <a:pt x="1913902" y="2088941"/>
                </a:lnTo>
                <a:lnTo>
                  <a:pt x="1935506" y="2077773"/>
                </a:lnTo>
                <a:lnTo>
                  <a:pt x="1964486" y="2048788"/>
                </a:lnTo>
                <a:lnTo>
                  <a:pt x="1983484" y="2012019"/>
                </a:lnTo>
                <a:lnTo>
                  <a:pt x="1990305" y="1969667"/>
                </a:lnTo>
                <a:lnTo>
                  <a:pt x="1990305" y="1426616"/>
                </a:lnTo>
                <a:close/>
              </a:path>
              <a:path w="1990725" h="2103754" extrusionOk="0">
                <a:moveTo>
                  <a:pt x="913480" y="189910"/>
                </a:moveTo>
                <a:lnTo>
                  <a:pt x="133933" y="189910"/>
                </a:lnTo>
                <a:lnTo>
                  <a:pt x="91576" y="196733"/>
                </a:lnTo>
                <a:lnTo>
                  <a:pt x="54808" y="215737"/>
                </a:lnTo>
                <a:lnTo>
                  <a:pt x="25824" y="244723"/>
                </a:lnTo>
                <a:lnTo>
                  <a:pt x="6822" y="281491"/>
                </a:lnTo>
                <a:lnTo>
                  <a:pt x="0" y="323843"/>
                </a:lnTo>
                <a:lnTo>
                  <a:pt x="0" y="610358"/>
                </a:lnTo>
                <a:lnTo>
                  <a:pt x="7190" y="652803"/>
                </a:lnTo>
                <a:lnTo>
                  <a:pt x="27063" y="689582"/>
                </a:lnTo>
                <a:lnTo>
                  <a:pt x="57067" y="718533"/>
                </a:lnTo>
                <a:lnTo>
                  <a:pt x="94654" y="737491"/>
                </a:lnTo>
                <a:lnTo>
                  <a:pt x="137273" y="744291"/>
                </a:lnTo>
                <a:lnTo>
                  <a:pt x="717255" y="730962"/>
                </a:lnTo>
                <a:lnTo>
                  <a:pt x="722962" y="729632"/>
                </a:lnTo>
                <a:lnTo>
                  <a:pt x="137179" y="729632"/>
                </a:lnTo>
                <a:lnTo>
                  <a:pt x="90112" y="720210"/>
                </a:lnTo>
                <a:lnTo>
                  <a:pt x="51099" y="694599"/>
                </a:lnTo>
                <a:lnTo>
                  <a:pt x="24495" y="656686"/>
                </a:lnTo>
                <a:lnTo>
                  <a:pt x="14659" y="610358"/>
                </a:lnTo>
                <a:lnTo>
                  <a:pt x="14659" y="323843"/>
                </a:lnTo>
                <a:lnTo>
                  <a:pt x="24017" y="277395"/>
                </a:lnTo>
                <a:lnTo>
                  <a:pt x="49554" y="239484"/>
                </a:lnTo>
                <a:lnTo>
                  <a:pt x="87462" y="213935"/>
                </a:lnTo>
                <a:lnTo>
                  <a:pt x="133933" y="204569"/>
                </a:lnTo>
                <a:lnTo>
                  <a:pt x="970999" y="204569"/>
                </a:lnTo>
                <a:lnTo>
                  <a:pt x="955839" y="196733"/>
                </a:lnTo>
                <a:lnTo>
                  <a:pt x="913480" y="189910"/>
                </a:lnTo>
                <a:close/>
              </a:path>
              <a:path w="1990725" h="2103754" extrusionOk="0">
                <a:moveTo>
                  <a:pt x="847513" y="204569"/>
                </a:moveTo>
                <a:lnTo>
                  <a:pt x="832864" y="204569"/>
                </a:lnTo>
                <a:lnTo>
                  <a:pt x="832864" y="597039"/>
                </a:lnTo>
                <a:lnTo>
                  <a:pt x="824023" y="642994"/>
                </a:lnTo>
                <a:lnTo>
                  <a:pt x="799601" y="680161"/>
                </a:lnTo>
                <a:lnTo>
                  <a:pt x="762751" y="705585"/>
                </a:lnTo>
                <a:lnTo>
                  <a:pt x="716627" y="716313"/>
                </a:lnTo>
                <a:lnTo>
                  <a:pt x="137179" y="729632"/>
                </a:lnTo>
                <a:lnTo>
                  <a:pt x="722962" y="729632"/>
                </a:lnTo>
                <a:lnTo>
                  <a:pt x="768711" y="718971"/>
                </a:lnTo>
                <a:lnTo>
                  <a:pt x="810031" y="690458"/>
                </a:lnTo>
                <a:lnTo>
                  <a:pt x="837528" y="648715"/>
                </a:lnTo>
                <a:lnTo>
                  <a:pt x="847513" y="597039"/>
                </a:lnTo>
                <a:lnTo>
                  <a:pt x="847513" y="204569"/>
                </a:lnTo>
                <a:close/>
              </a:path>
              <a:path w="1990725" h="2103754" extrusionOk="0">
                <a:moveTo>
                  <a:pt x="1323320" y="0"/>
                </a:moveTo>
                <a:lnTo>
                  <a:pt x="966776" y="0"/>
                </a:lnTo>
                <a:lnTo>
                  <a:pt x="924426" y="6824"/>
                </a:lnTo>
                <a:lnTo>
                  <a:pt x="887663" y="25830"/>
                </a:lnTo>
                <a:lnTo>
                  <a:pt x="858684" y="54817"/>
                </a:lnTo>
                <a:lnTo>
                  <a:pt x="839685" y="91584"/>
                </a:lnTo>
                <a:lnTo>
                  <a:pt x="832864" y="133933"/>
                </a:lnTo>
                <a:lnTo>
                  <a:pt x="832864" y="189910"/>
                </a:lnTo>
                <a:lnTo>
                  <a:pt x="847513" y="189910"/>
                </a:lnTo>
                <a:lnTo>
                  <a:pt x="847513" y="133933"/>
                </a:lnTo>
                <a:lnTo>
                  <a:pt x="856888" y="87488"/>
                </a:lnTo>
                <a:lnTo>
                  <a:pt x="882450" y="49578"/>
                </a:lnTo>
                <a:lnTo>
                  <a:pt x="920360" y="24026"/>
                </a:lnTo>
                <a:lnTo>
                  <a:pt x="966776" y="14659"/>
                </a:lnTo>
                <a:lnTo>
                  <a:pt x="1380828" y="14659"/>
                </a:lnTo>
                <a:lnTo>
                  <a:pt x="1365672" y="6824"/>
                </a:lnTo>
                <a:lnTo>
                  <a:pt x="1323320" y="0"/>
                </a:lnTo>
                <a:close/>
              </a:path>
              <a:path w="1990725" h="2103754" extrusionOk="0">
                <a:moveTo>
                  <a:pt x="1380828" y="14659"/>
                </a:moveTo>
                <a:lnTo>
                  <a:pt x="1323320" y="14659"/>
                </a:lnTo>
                <a:lnTo>
                  <a:pt x="1369739" y="24026"/>
                </a:lnTo>
                <a:lnTo>
                  <a:pt x="1407645" y="49578"/>
                </a:lnTo>
                <a:lnTo>
                  <a:pt x="1433202" y="87488"/>
                </a:lnTo>
                <a:lnTo>
                  <a:pt x="1442573" y="133933"/>
                </a:lnTo>
                <a:lnTo>
                  <a:pt x="1457243" y="133933"/>
                </a:lnTo>
                <a:lnTo>
                  <a:pt x="1450421" y="91584"/>
                </a:lnTo>
                <a:lnTo>
                  <a:pt x="1431420" y="54817"/>
                </a:lnTo>
                <a:lnTo>
                  <a:pt x="1402437" y="25830"/>
                </a:lnTo>
                <a:lnTo>
                  <a:pt x="1380828" y="1465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15864436" y="3584542"/>
            <a:ext cx="1310640" cy="1289685"/>
          </a:xfrm>
          <a:custGeom>
            <a:avLst/>
            <a:gdLst/>
            <a:ahLst/>
            <a:cxnLst/>
            <a:rect l="l" t="t" r="r" b="b"/>
            <a:pathLst>
              <a:path w="1310640" h="1289685" extrusionOk="0">
                <a:moveTo>
                  <a:pt x="420730" y="0"/>
                </a:moveTo>
                <a:lnTo>
                  <a:pt x="0" y="441295"/>
                </a:lnTo>
                <a:lnTo>
                  <a:pt x="889815" y="1289562"/>
                </a:lnTo>
                <a:lnTo>
                  <a:pt x="1310536" y="848267"/>
                </a:lnTo>
                <a:lnTo>
                  <a:pt x="4207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16252598" y="3762826"/>
            <a:ext cx="269875" cy="263525"/>
          </a:xfrm>
          <a:custGeom>
            <a:avLst/>
            <a:gdLst/>
            <a:ahLst/>
            <a:cxnLst/>
            <a:rect l="l" t="t" r="r" b="b"/>
            <a:pathLst>
              <a:path w="269875" h="263525" extrusionOk="0">
                <a:moveTo>
                  <a:pt x="64395" y="0"/>
                </a:moveTo>
                <a:lnTo>
                  <a:pt x="0" y="67526"/>
                </a:lnTo>
                <a:lnTo>
                  <a:pt x="205019" y="262923"/>
                </a:lnTo>
                <a:lnTo>
                  <a:pt x="269415" y="195407"/>
                </a:lnTo>
                <a:lnTo>
                  <a:pt x="643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16404623" y="4161425"/>
            <a:ext cx="168275" cy="166370"/>
          </a:xfrm>
          <a:custGeom>
            <a:avLst/>
            <a:gdLst/>
            <a:ahLst/>
            <a:cxnLst/>
            <a:rect l="l" t="t" r="r" b="b"/>
            <a:pathLst>
              <a:path w="168275" h="166370" extrusionOk="0">
                <a:moveTo>
                  <a:pt x="64406" y="0"/>
                </a:moveTo>
                <a:lnTo>
                  <a:pt x="0" y="67516"/>
                </a:lnTo>
                <a:lnTo>
                  <a:pt x="103766" y="16637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16795398" y="4309837"/>
            <a:ext cx="168275" cy="166370"/>
          </a:xfrm>
          <a:custGeom>
            <a:avLst/>
            <a:gdLst/>
            <a:ahLst/>
            <a:cxnLst/>
            <a:rect l="l" t="t" r="r" b="b"/>
            <a:pathLst>
              <a:path w="168275" h="166370" extrusionOk="0">
                <a:moveTo>
                  <a:pt x="64406" y="0"/>
                </a:moveTo>
                <a:lnTo>
                  <a:pt x="0" y="67516"/>
                </a:lnTo>
                <a:lnTo>
                  <a:pt x="103766" y="166361"/>
                </a:lnTo>
                <a:lnTo>
                  <a:pt x="168068" y="98845"/>
                </a:lnTo>
                <a:lnTo>
                  <a:pt x="644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16831008" y="4713616"/>
            <a:ext cx="0" cy="591185"/>
          </a:xfrm>
          <a:custGeom>
            <a:avLst/>
            <a:gdLst/>
            <a:ahLst/>
            <a:cxnLst/>
            <a:rect l="l" t="t" r="r" b="b"/>
            <a:pathLst>
              <a:path w="120000" h="591185" extrusionOk="0">
                <a:moveTo>
                  <a:pt x="0" y="0"/>
                </a:moveTo>
                <a:lnTo>
                  <a:pt x="0" y="591039"/>
                </a:lnTo>
              </a:path>
            </a:pathLst>
          </a:custGeom>
          <a:noFill/>
          <a:ln w="14650" cap="flat" cmpd="sng">
            <a:solidFill>
              <a:srgbClr val="FFC2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16601169" y="4694286"/>
            <a:ext cx="323215" cy="180339"/>
          </a:xfrm>
          <a:custGeom>
            <a:avLst/>
            <a:gdLst/>
            <a:ahLst/>
            <a:cxnLst/>
            <a:rect l="l" t="t" r="r" b="b"/>
            <a:pathLst>
              <a:path w="323215" h="180339" extrusionOk="0">
                <a:moveTo>
                  <a:pt x="323131" y="0"/>
                </a:moveTo>
                <a:lnTo>
                  <a:pt x="269586" y="6170"/>
                </a:lnTo>
                <a:lnTo>
                  <a:pt x="53545" y="27147"/>
                </a:lnTo>
                <a:lnTo>
                  <a:pt x="0" y="33318"/>
                </a:lnTo>
                <a:lnTo>
                  <a:pt x="153189" y="179910"/>
                </a:lnTo>
                <a:lnTo>
                  <a:pt x="3231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13867431" y="7554459"/>
            <a:ext cx="276225" cy="269875"/>
          </a:xfrm>
          <a:custGeom>
            <a:avLst/>
            <a:gdLst/>
            <a:ahLst/>
            <a:cxnLst/>
            <a:rect l="l" t="t" r="r" b="b"/>
            <a:pathLst>
              <a:path w="276225" h="269875" extrusionOk="0">
                <a:moveTo>
                  <a:pt x="8586" y="0"/>
                </a:moveTo>
                <a:lnTo>
                  <a:pt x="4073" y="1204"/>
                </a:lnTo>
                <a:lnTo>
                  <a:pt x="2094" y="4711"/>
                </a:lnTo>
                <a:lnTo>
                  <a:pt x="0" y="8209"/>
                </a:lnTo>
                <a:lnTo>
                  <a:pt x="1256" y="12701"/>
                </a:lnTo>
                <a:lnTo>
                  <a:pt x="255280" y="159262"/>
                </a:lnTo>
                <a:lnTo>
                  <a:pt x="133817" y="255835"/>
                </a:lnTo>
                <a:lnTo>
                  <a:pt x="130571" y="258358"/>
                </a:lnTo>
                <a:lnTo>
                  <a:pt x="130048" y="262965"/>
                </a:lnTo>
                <a:lnTo>
                  <a:pt x="135074" y="269311"/>
                </a:lnTo>
                <a:lnTo>
                  <a:pt x="139681" y="269834"/>
                </a:lnTo>
                <a:lnTo>
                  <a:pt x="142927" y="267311"/>
                </a:lnTo>
                <a:lnTo>
                  <a:pt x="274756" y="162518"/>
                </a:lnTo>
                <a:lnTo>
                  <a:pt x="275698" y="160173"/>
                </a:lnTo>
                <a:lnTo>
                  <a:pt x="275593" y="157754"/>
                </a:lnTo>
                <a:lnTo>
                  <a:pt x="275384" y="155335"/>
                </a:lnTo>
                <a:lnTo>
                  <a:pt x="274023" y="153157"/>
                </a:lnTo>
                <a:lnTo>
                  <a:pt x="858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13332786" y="7372933"/>
            <a:ext cx="686434" cy="686434"/>
          </a:xfrm>
          <a:custGeom>
            <a:avLst/>
            <a:gdLst/>
            <a:ahLst/>
            <a:cxnLst/>
            <a:rect l="l" t="t" r="r" b="b"/>
            <a:pathLst>
              <a:path w="686434" h="686434" extrusionOk="0">
                <a:moveTo>
                  <a:pt x="343130" y="0"/>
                </a:moveTo>
                <a:lnTo>
                  <a:pt x="296566" y="3132"/>
                </a:lnTo>
                <a:lnTo>
                  <a:pt x="251907" y="12258"/>
                </a:lnTo>
                <a:lnTo>
                  <a:pt x="209561" y="26967"/>
                </a:lnTo>
                <a:lnTo>
                  <a:pt x="169938" y="46851"/>
                </a:lnTo>
                <a:lnTo>
                  <a:pt x="133446" y="71502"/>
                </a:lnTo>
                <a:lnTo>
                  <a:pt x="100494" y="100510"/>
                </a:lnTo>
                <a:lnTo>
                  <a:pt x="71490" y="133466"/>
                </a:lnTo>
                <a:lnTo>
                  <a:pt x="46843" y="169961"/>
                </a:lnTo>
                <a:lnTo>
                  <a:pt x="26962" y="209588"/>
                </a:lnTo>
                <a:lnTo>
                  <a:pt x="12255" y="251936"/>
                </a:lnTo>
                <a:lnTo>
                  <a:pt x="3132" y="296597"/>
                </a:lnTo>
                <a:lnTo>
                  <a:pt x="0" y="343162"/>
                </a:lnTo>
                <a:lnTo>
                  <a:pt x="3132" y="389724"/>
                </a:lnTo>
                <a:lnTo>
                  <a:pt x="12255" y="434383"/>
                </a:lnTo>
                <a:lnTo>
                  <a:pt x="26962" y="476730"/>
                </a:lnTo>
                <a:lnTo>
                  <a:pt x="46843" y="516355"/>
                </a:lnTo>
                <a:lnTo>
                  <a:pt x="71490" y="552850"/>
                </a:lnTo>
                <a:lnTo>
                  <a:pt x="100494" y="585805"/>
                </a:lnTo>
                <a:lnTo>
                  <a:pt x="133446" y="614812"/>
                </a:lnTo>
                <a:lnTo>
                  <a:pt x="169938" y="639462"/>
                </a:lnTo>
                <a:lnTo>
                  <a:pt x="209561" y="659346"/>
                </a:lnTo>
                <a:lnTo>
                  <a:pt x="251907" y="674056"/>
                </a:lnTo>
                <a:lnTo>
                  <a:pt x="296566" y="683181"/>
                </a:lnTo>
                <a:lnTo>
                  <a:pt x="343130" y="686314"/>
                </a:lnTo>
                <a:lnTo>
                  <a:pt x="389695" y="683181"/>
                </a:lnTo>
                <a:lnTo>
                  <a:pt x="434355" y="674056"/>
                </a:lnTo>
                <a:lnTo>
                  <a:pt x="476701" y="659346"/>
                </a:lnTo>
                <a:lnTo>
                  <a:pt x="516325" y="639462"/>
                </a:lnTo>
                <a:lnTo>
                  <a:pt x="552819" y="614812"/>
                </a:lnTo>
                <a:lnTo>
                  <a:pt x="585772" y="585805"/>
                </a:lnTo>
                <a:lnTo>
                  <a:pt x="614777" y="552850"/>
                </a:lnTo>
                <a:lnTo>
                  <a:pt x="639425" y="516355"/>
                </a:lnTo>
                <a:lnTo>
                  <a:pt x="659308" y="476730"/>
                </a:lnTo>
                <a:lnTo>
                  <a:pt x="674015" y="434383"/>
                </a:lnTo>
                <a:lnTo>
                  <a:pt x="683140" y="389724"/>
                </a:lnTo>
                <a:lnTo>
                  <a:pt x="686272" y="343162"/>
                </a:lnTo>
                <a:lnTo>
                  <a:pt x="683140" y="296597"/>
                </a:lnTo>
                <a:lnTo>
                  <a:pt x="674015" y="251936"/>
                </a:lnTo>
                <a:lnTo>
                  <a:pt x="659308" y="209588"/>
                </a:lnTo>
                <a:lnTo>
                  <a:pt x="639425" y="169961"/>
                </a:lnTo>
                <a:lnTo>
                  <a:pt x="614777" y="133466"/>
                </a:lnTo>
                <a:lnTo>
                  <a:pt x="585772" y="100510"/>
                </a:lnTo>
                <a:lnTo>
                  <a:pt x="552819" y="71502"/>
                </a:lnTo>
                <a:lnTo>
                  <a:pt x="516325" y="46851"/>
                </a:lnTo>
                <a:lnTo>
                  <a:pt x="476701" y="26967"/>
                </a:lnTo>
                <a:lnTo>
                  <a:pt x="434355" y="12258"/>
                </a:lnTo>
                <a:lnTo>
                  <a:pt x="389695" y="3132"/>
                </a:lnTo>
                <a:lnTo>
                  <a:pt x="343130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13332114" y="7372149"/>
            <a:ext cx="507365" cy="647700"/>
          </a:xfrm>
          <a:custGeom>
            <a:avLst/>
            <a:gdLst/>
            <a:ahLst/>
            <a:cxnLst/>
            <a:rect l="l" t="t" r="r" b="b"/>
            <a:pathLst>
              <a:path w="507365" h="647700" extrusionOk="0">
                <a:moveTo>
                  <a:pt x="333126" y="0"/>
                </a:moveTo>
                <a:lnTo>
                  <a:pt x="287467" y="4818"/>
                </a:lnTo>
                <a:lnTo>
                  <a:pt x="241985" y="16107"/>
                </a:lnTo>
                <a:lnTo>
                  <a:pt x="197207" y="34100"/>
                </a:lnTo>
                <a:lnTo>
                  <a:pt x="156024" y="56636"/>
                </a:lnTo>
                <a:lnTo>
                  <a:pt x="119200" y="83892"/>
                </a:lnTo>
                <a:lnTo>
                  <a:pt x="86931" y="115311"/>
                </a:lnTo>
                <a:lnTo>
                  <a:pt x="59414" y="150339"/>
                </a:lnTo>
                <a:lnTo>
                  <a:pt x="36847" y="188420"/>
                </a:lnTo>
                <a:lnTo>
                  <a:pt x="19425" y="229000"/>
                </a:lnTo>
                <a:lnTo>
                  <a:pt x="7345" y="271523"/>
                </a:lnTo>
                <a:lnTo>
                  <a:pt x="804" y="315434"/>
                </a:lnTo>
                <a:lnTo>
                  <a:pt x="0" y="360178"/>
                </a:lnTo>
                <a:lnTo>
                  <a:pt x="5127" y="405200"/>
                </a:lnTo>
                <a:lnTo>
                  <a:pt x="16384" y="449944"/>
                </a:lnTo>
                <a:lnTo>
                  <a:pt x="33966" y="493856"/>
                </a:lnTo>
                <a:lnTo>
                  <a:pt x="60550" y="541230"/>
                </a:lnTo>
                <a:lnTo>
                  <a:pt x="94325" y="582983"/>
                </a:lnTo>
                <a:lnTo>
                  <a:pt x="133732" y="618490"/>
                </a:lnTo>
                <a:lnTo>
                  <a:pt x="177208" y="647129"/>
                </a:lnTo>
                <a:lnTo>
                  <a:pt x="212632" y="606016"/>
                </a:lnTo>
                <a:lnTo>
                  <a:pt x="241609" y="556158"/>
                </a:lnTo>
                <a:lnTo>
                  <a:pt x="264852" y="501145"/>
                </a:lnTo>
                <a:lnTo>
                  <a:pt x="283073" y="444570"/>
                </a:lnTo>
                <a:lnTo>
                  <a:pt x="296986" y="390025"/>
                </a:lnTo>
                <a:lnTo>
                  <a:pt x="307302" y="341102"/>
                </a:lnTo>
                <a:lnTo>
                  <a:pt x="314735" y="301393"/>
                </a:lnTo>
                <a:lnTo>
                  <a:pt x="319996" y="274492"/>
                </a:lnTo>
                <a:lnTo>
                  <a:pt x="323800" y="263988"/>
                </a:lnTo>
                <a:lnTo>
                  <a:pt x="368372" y="246759"/>
                </a:lnTo>
                <a:lnTo>
                  <a:pt x="410540" y="217221"/>
                </a:lnTo>
                <a:lnTo>
                  <a:pt x="447897" y="178613"/>
                </a:lnTo>
                <a:lnTo>
                  <a:pt x="478037" y="134175"/>
                </a:lnTo>
                <a:lnTo>
                  <a:pt x="498554" y="87148"/>
                </a:lnTo>
                <a:lnTo>
                  <a:pt x="507041" y="40770"/>
                </a:lnTo>
                <a:lnTo>
                  <a:pt x="465921" y="22038"/>
                </a:lnTo>
                <a:lnTo>
                  <a:pt x="422878" y="8843"/>
                </a:lnTo>
                <a:lnTo>
                  <a:pt x="378438" y="1419"/>
                </a:lnTo>
                <a:lnTo>
                  <a:pt x="333126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13734761" y="7586426"/>
            <a:ext cx="159600" cy="126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13420242" y="7636138"/>
            <a:ext cx="302894" cy="322579"/>
          </a:xfrm>
          <a:custGeom>
            <a:avLst/>
            <a:gdLst/>
            <a:ahLst/>
            <a:cxnLst/>
            <a:rect l="l" t="t" r="r" b="b"/>
            <a:pathLst>
              <a:path w="302894" h="322579" extrusionOk="0">
                <a:moveTo>
                  <a:pt x="235673" y="0"/>
                </a:moveTo>
                <a:lnTo>
                  <a:pt x="165728" y="16659"/>
                </a:lnTo>
                <a:lnTo>
                  <a:pt x="114072" y="33285"/>
                </a:lnTo>
                <a:lnTo>
                  <a:pt x="70098" y="58612"/>
                </a:lnTo>
                <a:lnTo>
                  <a:pt x="35378" y="90787"/>
                </a:lnTo>
                <a:lnTo>
                  <a:pt x="11488" y="127961"/>
                </a:lnTo>
                <a:lnTo>
                  <a:pt x="0" y="168282"/>
                </a:lnTo>
                <a:lnTo>
                  <a:pt x="2487" y="209899"/>
                </a:lnTo>
                <a:lnTo>
                  <a:pt x="17658" y="248334"/>
                </a:lnTo>
                <a:lnTo>
                  <a:pt x="45044" y="279737"/>
                </a:lnTo>
                <a:lnTo>
                  <a:pt x="82424" y="303183"/>
                </a:lnTo>
                <a:lnTo>
                  <a:pt x="127579" y="317744"/>
                </a:lnTo>
                <a:lnTo>
                  <a:pt x="178289" y="322497"/>
                </a:lnTo>
                <a:lnTo>
                  <a:pt x="232333" y="316513"/>
                </a:lnTo>
                <a:lnTo>
                  <a:pt x="302268" y="299854"/>
                </a:lnTo>
                <a:lnTo>
                  <a:pt x="235673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13525563" y="7721468"/>
            <a:ext cx="125100" cy="16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13272898" y="7258089"/>
            <a:ext cx="567055" cy="605154"/>
          </a:xfrm>
          <a:custGeom>
            <a:avLst/>
            <a:gdLst/>
            <a:ahLst/>
            <a:cxnLst/>
            <a:rect l="l" t="t" r="r" b="b"/>
            <a:pathLst>
              <a:path w="567055" h="605154" extrusionOk="0">
                <a:moveTo>
                  <a:pt x="103488" y="271698"/>
                </a:moveTo>
                <a:lnTo>
                  <a:pt x="50862" y="283425"/>
                </a:lnTo>
                <a:lnTo>
                  <a:pt x="16449" y="323010"/>
                </a:lnTo>
                <a:lnTo>
                  <a:pt x="14775" y="354210"/>
                </a:lnTo>
                <a:lnTo>
                  <a:pt x="28097" y="393525"/>
                </a:lnTo>
                <a:lnTo>
                  <a:pt x="59896" y="441341"/>
                </a:lnTo>
                <a:lnTo>
                  <a:pt x="37966" y="451086"/>
                </a:lnTo>
                <a:lnTo>
                  <a:pt x="17835" y="471961"/>
                </a:lnTo>
                <a:lnTo>
                  <a:pt x="3760" y="500004"/>
                </a:lnTo>
                <a:lnTo>
                  <a:pt x="0" y="531252"/>
                </a:lnTo>
                <a:lnTo>
                  <a:pt x="10811" y="561741"/>
                </a:lnTo>
                <a:lnTo>
                  <a:pt x="40453" y="587509"/>
                </a:lnTo>
                <a:lnTo>
                  <a:pt x="93183" y="604593"/>
                </a:lnTo>
                <a:lnTo>
                  <a:pt x="133192" y="531297"/>
                </a:lnTo>
                <a:lnTo>
                  <a:pt x="153191" y="374715"/>
                </a:lnTo>
                <a:lnTo>
                  <a:pt x="322175" y="284760"/>
                </a:lnTo>
                <a:lnTo>
                  <a:pt x="146480" y="284760"/>
                </a:lnTo>
                <a:lnTo>
                  <a:pt x="127928" y="275322"/>
                </a:lnTo>
                <a:lnTo>
                  <a:pt x="103488" y="271698"/>
                </a:lnTo>
                <a:close/>
              </a:path>
              <a:path w="567055" h="605154" extrusionOk="0">
                <a:moveTo>
                  <a:pt x="248718" y="81464"/>
                </a:moveTo>
                <a:lnTo>
                  <a:pt x="191056" y="93044"/>
                </a:lnTo>
                <a:lnTo>
                  <a:pt x="148382" y="137802"/>
                </a:lnTo>
                <a:lnTo>
                  <a:pt x="137523" y="175138"/>
                </a:lnTo>
                <a:lnTo>
                  <a:pt x="136241" y="223789"/>
                </a:lnTo>
                <a:lnTo>
                  <a:pt x="146480" y="284760"/>
                </a:lnTo>
                <a:lnTo>
                  <a:pt x="322175" y="284760"/>
                </a:lnTo>
                <a:lnTo>
                  <a:pt x="566257" y="154826"/>
                </a:lnTo>
                <a:lnTo>
                  <a:pt x="566383" y="144827"/>
                </a:lnTo>
                <a:lnTo>
                  <a:pt x="356421" y="144827"/>
                </a:lnTo>
                <a:lnTo>
                  <a:pt x="346819" y="125630"/>
                </a:lnTo>
                <a:lnTo>
                  <a:pt x="329305" y="108689"/>
                </a:lnTo>
                <a:lnTo>
                  <a:pt x="305821" y="95010"/>
                </a:lnTo>
                <a:lnTo>
                  <a:pt x="278311" y="85599"/>
                </a:lnTo>
                <a:lnTo>
                  <a:pt x="248718" y="81464"/>
                </a:lnTo>
                <a:close/>
              </a:path>
              <a:path w="567055" h="605154" extrusionOk="0">
                <a:moveTo>
                  <a:pt x="476452" y="0"/>
                </a:moveTo>
                <a:lnTo>
                  <a:pt x="431061" y="17068"/>
                </a:lnTo>
                <a:lnTo>
                  <a:pt x="381738" y="86145"/>
                </a:lnTo>
                <a:lnTo>
                  <a:pt x="356421" y="144827"/>
                </a:lnTo>
                <a:lnTo>
                  <a:pt x="566383" y="144827"/>
                </a:lnTo>
                <a:lnTo>
                  <a:pt x="566502" y="135441"/>
                </a:lnTo>
                <a:lnTo>
                  <a:pt x="562813" y="112353"/>
                </a:lnTo>
                <a:lnTo>
                  <a:pt x="544950" y="62492"/>
                </a:lnTo>
                <a:lnTo>
                  <a:pt x="515289" y="20091"/>
                </a:lnTo>
                <a:lnTo>
                  <a:pt x="476452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14602069" y="7588815"/>
            <a:ext cx="0" cy="548004"/>
          </a:xfrm>
          <a:custGeom>
            <a:avLst/>
            <a:gdLst/>
            <a:ahLst/>
            <a:cxnLst/>
            <a:rect l="l" t="t" r="r" b="b"/>
            <a:pathLst>
              <a:path w="120000" h="548004" extrusionOk="0">
                <a:moveTo>
                  <a:pt x="0" y="0"/>
                </a:moveTo>
                <a:lnTo>
                  <a:pt x="0" y="547721"/>
                </a:lnTo>
              </a:path>
            </a:pathLst>
          </a:custGeom>
          <a:noFill/>
          <a:ln w="1465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14328252" y="7862684"/>
            <a:ext cx="548005" cy="0"/>
          </a:xfrm>
          <a:custGeom>
            <a:avLst/>
            <a:gdLst/>
            <a:ahLst/>
            <a:cxnLst/>
            <a:rect l="l" t="t" r="r" b="b"/>
            <a:pathLst>
              <a:path w="548005" h="120000" extrusionOk="0">
                <a:moveTo>
                  <a:pt x="0" y="0"/>
                </a:moveTo>
                <a:lnTo>
                  <a:pt x="547742" y="0"/>
                </a:lnTo>
              </a:path>
            </a:pathLst>
          </a:custGeom>
          <a:noFill/>
          <a:ln w="1465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18246980" y="5590491"/>
            <a:ext cx="469900" cy="610235"/>
          </a:xfrm>
          <a:custGeom>
            <a:avLst/>
            <a:gdLst/>
            <a:ahLst/>
            <a:cxnLst/>
            <a:rect l="l" t="t" r="r" b="b"/>
            <a:pathLst>
              <a:path w="469900" h="610235" extrusionOk="0">
                <a:moveTo>
                  <a:pt x="193187" y="0"/>
                </a:moveTo>
                <a:lnTo>
                  <a:pt x="0" y="0"/>
                </a:lnTo>
                <a:lnTo>
                  <a:pt x="109944" y="609688"/>
                </a:lnTo>
                <a:lnTo>
                  <a:pt x="469723" y="316503"/>
                </a:lnTo>
                <a:lnTo>
                  <a:pt x="1931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16757709" y="5440565"/>
            <a:ext cx="1939290" cy="1872615"/>
          </a:xfrm>
          <a:custGeom>
            <a:avLst/>
            <a:gdLst/>
            <a:ahLst/>
            <a:cxnLst/>
            <a:rect l="l" t="t" r="r" b="b"/>
            <a:pathLst>
              <a:path w="1939290" h="1872615" extrusionOk="0">
                <a:moveTo>
                  <a:pt x="1022796" y="0"/>
                </a:moveTo>
                <a:lnTo>
                  <a:pt x="89944" y="173240"/>
                </a:lnTo>
                <a:lnTo>
                  <a:pt x="74477" y="291310"/>
                </a:lnTo>
                <a:lnTo>
                  <a:pt x="43715" y="538066"/>
                </a:lnTo>
                <a:lnTo>
                  <a:pt x="13582" y="782322"/>
                </a:lnTo>
                <a:lnTo>
                  <a:pt x="0" y="892894"/>
                </a:lnTo>
                <a:lnTo>
                  <a:pt x="1938998" y="1872382"/>
                </a:lnTo>
                <a:lnTo>
                  <a:pt x="1819106" y="1625856"/>
                </a:lnTo>
                <a:lnTo>
                  <a:pt x="1585815" y="1462594"/>
                </a:lnTo>
                <a:lnTo>
                  <a:pt x="1645813" y="1272683"/>
                </a:lnTo>
                <a:lnTo>
                  <a:pt x="1022796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12826315" y="5293972"/>
            <a:ext cx="410209" cy="746760"/>
          </a:xfrm>
          <a:custGeom>
            <a:avLst/>
            <a:gdLst/>
            <a:ahLst/>
            <a:cxnLst/>
            <a:rect l="l" t="t" r="r" b="b"/>
            <a:pathLst>
              <a:path w="410209" h="746760" extrusionOk="0">
                <a:moveTo>
                  <a:pt x="203239" y="0"/>
                </a:moveTo>
                <a:lnTo>
                  <a:pt x="50050" y="63296"/>
                </a:lnTo>
                <a:lnTo>
                  <a:pt x="0" y="746291"/>
                </a:lnTo>
                <a:lnTo>
                  <a:pt x="409819" y="566380"/>
                </a:lnTo>
                <a:lnTo>
                  <a:pt x="372423" y="183240"/>
                </a:lnTo>
                <a:lnTo>
                  <a:pt x="203239" y="183240"/>
                </a:lnTo>
                <a:lnTo>
                  <a:pt x="203239" y="0"/>
                </a:lnTo>
                <a:close/>
              </a:path>
              <a:path w="410209" h="746760" extrusionOk="0">
                <a:moveTo>
                  <a:pt x="369821" y="156581"/>
                </a:moveTo>
                <a:lnTo>
                  <a:pt x="203239" y="183240"/>
                </a:lnTo>
                <a:lnTo>
                  <a:pt x="372423" y="183240"/>
                </a:lnTo>
                <a:lnTo>
                  <a:pt x="369821" y="156581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14685420" y="7289617"/>
            <a:ext cx="196850" cy="296545"/>
          </a:xfrm>
          <a:custGeom>
            <a:avLst/>
            <a:gdLst/>
            <a:ahLst/>
            <a:cxnLst/>
            <a:rect l="l" t="t" r="r" b="b"/>
            <a:pathLst>
              <a:path w="196850" h="296545" extrusionOk="0">
                <a:moveTo>
                  <a:pt x="133294" y="0"/>
                </a:moveTo>
                <a:lnTo>
                  <a:pt x="0" y="223218"/>
                </a:lnTo>
                <a:lnTo>
                  <a:pt x="196528" y="296514"/>
                </a:lnTo>
                <a:lnTo>
                  <a:pt x="133294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16214584" y="6280141"/>
            <a:ext cx="1073150" cy="966470"/>
          </a:xfrm>
          <a:custGeom>
            <a:avLst/>
            <a:gdLst/>
            <a:ahLst/>
            <a:cxnLst/>
            <a:rect l="l" t="t" r="r" b="b"/>
            <a:pathLst>
              <a:path w="1073150" h="966470" extrusionOk="0">
                <a:moveTo>
                  <a:pt x="709716" y="0"/>
                </a:moveTo>
                <a:lnTo>
                  <a:pt x="0" y="479755"/>
                </a:lnTo>
                <a:lnTo>
                  <a:pt x="599772" y="966169"/>
                </a:lnTo>
                <a:lnTo>
                  <a:pt x="1072846" y="652995"/>
                </a:lnTo>
                <a:lnTo>
                  <a:pt x="709716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12369885" y="6040269"/>
            <a:ext cx="386715" cy="280035"/>
          </a:xfrm>
          <a:custGeom>
            <a:avLst/>
            <a:gdLst/>
            <a:ahLst/>
            <a:cxnLst/>
            <a:rect l="l" t="t" r="r" b="b"/>
            <a:pathLst>
              <a:path w="386715" h="280035" extrusionOk="0">
                <a:moveTo>
                  <a:pt x="153293" y="0"/>
                </a:moveTo>
                <a:lnTo>
                  <a:pt x="0" y="159911"/>
                </a:lnTo>
                <a:lnTo>
                  <a:pt x="386480" y="279865"/>
                </a:lnTo>
                <a:lnTo>
                  <a:pt x="153293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12756360" y="5547171"/>
            <a:ext cx="210184" cy="210185"/>
          </a:xfrm>
          <a:custGeom>
            <a:avLst/>
            <a:gdLst/>
            <a:ahLst/>
            <a:cxnLst/>
            <a:rect l="l" t="t" r="r" b="b"/>
            <a:pathLst>
              <a:path w="210184" h="210185" extrusionOk="0">
                <a:moveTo>
                  <a:pt x="0" y="0"/>
                </a:moveTo>
                <a:lnTo>
                  <a:pt x="69955" y="209899"/>
                </a:lnTo>
                <a:lnTo>
                  <a:pt x="209951" y="119943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17680508" y="5473877"/>
            <a:ext cx="420369" cy="410210"/>
          </a:xfrm>
          <a:custGeom>
            <a:avLst/>
            <a:gdLst/>
            <a:ahLst/>
            <a:cxnLst/>
            <a:rect l="l" t="t" r="r" b="b"/>
            <a:pathLst>
              <a:path w="420369" h="410210" extrusionOk="0">
                <a:moveTo>
                  <a:pt x="249940" y="0"/>
                </a:moveTo>
                <a:lnTo>
                  <a:pt x="46700" y="129943"/>
                </a:lnTo>
                <a:lnTo>
                  <a:pt x="0" y="409799"/>
                </a:lnTo>
                <a:lnTo>
                  <a:pt x="419882" y="276536"/>
                </a:lnTo>
                <a:lnTo>
                  <a:pt x="24994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16021395" y="4294478"/>
            <a:ext cx="398144" cy="247014"/>
          </a:xfrm>
          <a:custGeom>
            <a:avLst/>
            <a:gdLst/>
            <a:ahLst/>
            <a:cxnLst/>
            <a:rect l="l" t="t" r="r" b="b"/>
            <a:pathLst>
              <a:path w="398144" h="247014" extrusionOk="0">
                <a:moveTo>
                  <a:pt x="133294" y="0"/>
                </a:moveTo>
                <a:lnTo>
                  <a:pt x="0" y="246536"/>
                </a:lnTo>
                <a:lnTo>
                  <a:pt x="206590" y="239877"/>
                </a:lnTo>
                <a:lnTo>
                  <a:pt x="241347" y="236181"/>
                </a:lnTo>
                <a:lnTo>
                  <a:pt x="305912" y="207550"/>
                </a:lnTo>
                <a:lnTo>
                  <a:pt x="383129" y="133262"/>
                </a:lnTo>
                <a:lnTo>
                  <a:pt x="394812" y="113274"/>
                </a:lnTo>
                <a:lnTo>
                  <a:pt x="249835" y="113274"/>
                </a:lnTo>
                <a:lnTo>
                  <a:pt x="133294" y="0"/>
                </a:lnTo>
                <a:close/>
              </a:path>
              <a:path w="398144" h="247014" extrusionOk="0">
                <a:moveTo>
                  <a:pt x="344807" y="41645"/>
                </a:moveTo>
                <a:lnTo>
                  <a:pt x="324088" y="45393"/>
                </a:lnTo>
                <a:lnTo>
                  <a:pt x="306493" y="56637"/>
                </a:lnTo>
                <a:lnTo>
                  <a:pt x="249835" y="113274"/>
                </a:lnTo>
                <a:lnTo>
                  <a:pt x="394812" y="113274"/>
                </a:lnTo>
                <a:lnTo>
                  <a:pt x="398129" y="94949"/>
                </a:lnTo>
                <a:lnTo>
                  <a:pt x="394379" y="74231"/>
                </a:lnTo>
                <a:lnTo>
                  <a:pt x="383129" y="56637"/>
                </a:lnTo>
                <a:lnTo>
                  <a:pt x="365528" y="45393"/>
                </a:lnTo>
                <a:lnTo>
                  <a:pt x="344807" y="41645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14652547" y="3983864"/>
            <a:ext cx="1671319" cy="1248410"/>
          </a:xfrm>
          <a:custGeom>
            <a:avLst/>
            <a:gdLst/>
            <a:ahLst/>
            <a:cxnLst/>
            <a:rect l="l" t="t" r="r" b="b"/>
            <a:pathLst>
              <a:path w="1671319" h="1248410" extrusionOk="0">
                <a:moveTo>
                  <a:pt x="1405132" y="0"/>
                </a:moveTo>
                <a:lnTo>
                  <a:pt x="1359314" y="77"/>
                </a:lnTo>
                <a:lnTo>
                  <a:pt x="1312330" y="7861"/>
                </a:lnTo>
                <a:lnTo>
                  <a:pt x="1265191" y="21878"/>
                </a:lnTo>
                <a:lnTo>
                  <a:pt x="1218905" y="40653"/>
                </a:lnTo>
                <a:lnTo>
                  <a:pt x="1174483" y="62713"/>
                </a:lnTo>
                <a:lnTo>
                  <a:pt x="1132935" y="86584"/>
                </a:lnTo>
                <a:lnTo>
                  <a:pt x="1095269" y="110791"/>
                </a:lnTo>
                <a:lnTo>
                  <a:pt x="1062496" y="133860"/>
                </a:lnTo>
                <a:lnTo>
                  <a:pt x="1015668" y="170691"/>
                </a:lnTo>
                <a:lnTo>
                  <a:pt x="1008243" y="176259"/>
                </a:lnTo>
                <a:lnTo>
                  <a:pt x="1001113" y="182766"/>
                </a:lnTo>
                <a:lnTo>
                  <a:pt x="994611" y="189897"/>
                </a:lnTo>
                <a:lnTo>
                  <a:pt x="989072" y="197339"/>
                </a:lnTo>
                <a:lnTo>
                  <a:pt x="969686" y="217956"/>
                </a:lnTo>
                <a:lnTo>
                  <a:pt x="951581" y="239819"/>
                </a:lnTo>
                <a:lnTo>
                  <a:pt x="934732" y="262932"/>
                </a:lnTo>
                <a:lnTo>
                  <a:pt x="919116" y="287294"/>
                </a:lnTo>
                <a:lnTo>
                  <a:pt x="685835" y="630457"/>
                </a:lnTo>
                <a:lnTo>
                  <a:pt x="682589" y="633786"/>
                </a:lnTo>
                <a:lnTo>
                  <a:pt x="679238" y="637116"/>
                </a:lnTo>
                <a:lnTo>
                  <a:pt x="672537" y="637116"/>
                </a:lnTo>
                <a:lnTo>
                  <a:pt x="219462" y="727072"/>
                </a:lnTo>
                <a:lnTo>
                  <a:pt x="176154" y="740355"/>
                </a:lnTo>
                <a:lnTo>
                  <a:pt x="136503" y="759776"/>
                </a:lnTo>
                <a:lnTo>
                  <a:pt x="100970" y="784674"/>
                </a:lnTo>
                <a:lnTo>
                  <a:pt x="70015" y="814389"/>
                </a:lnTo>
                <a:lnTo>
                  <a:pt x="44096" y="848262"/>
                </a:lnTo>
                <a:lnTo>
                  <a:pt x="23676" y="885633"/>
                </a:lnTo>
                <a:lnTo>
                  <a:pt x="9213" y="925842"/>
                </a:lnTo>
                <a:lnTo>
                  <a:pt x="1167" y="968230"/>
                </a:lnTo>
                <a:lnTo>
                  <a:pt x="0" y="1012138"/>
                </a:lnTo>
                <a:lnTo>
                  <a:pt x="6170" y="1056904"/>
                </a:lnTo>
                <a:lnTo>
                  <a:pt x="8153" y="1064351"/>
                </a:lnTo>
                <a:lnTo>
                  <a:pt x="9512" y="1071483"/>
                </a:lnTo>
                <a:lnTo>
                  <a:pt x="29174" y="1129312"/>
                </a:lnTo>
                <a:lnTo>
                  <a:pt x="54271" y="1168884"/>
                </a:lnTo>
                <a:lnTo>
                  <a:pt x="86765" y="1201403"/>
                </a:lnTo>
                <a:lnTo>
                  <a:pt x="125254" y="1225996"/>
                </a:lnTo>
                <a:lnTo>
                  <a:pt x="168340" y="1241789"/>
                </a:lnTo>
                <a:lnTo>
                  <a:pt x="214624" y="1247907"/>
                </a:lnTo>
                <a:lnTo>
                  <a:pt x="262706" y="1243475"/>
                </a:lnTo>
                <a:lnTo>
                  <a:pt x="972423" y="1063574"/>
                </a:lnTo>
                <a:lnTo>
                  <a:pt x="1012916" y="1049361"/>
                </a:lnTo>
                <a:lnTo>
                  <a:pt x="1049027" y="1027340"/>
                </a:lnTo>
                <a:lnTo>
                  <a:pt x="1080132" y="998447"/>
                </a:lnTo>
                <a:lnTo>
                  <a:pt x="1105613" y="963619"/>
                </a:lnTo>
                <a:lnTo>
                  <a:pt x="1332203" y="590479"/>
                </a:lnTo>
                <a:lnTo>
                  <a:pt x="1658674" y="257316"/>
                </a:lnTo>
                <a:lnTo>
                  <a:pt x="1667993" y="244092"/>
                </a:lnTo>
                <a:lnTo>
                  <a:pt x="1670751" y="226495"/>
                </a:lnTo>
                <a:lnTo>
                  <a:pt x="1666636" y="207650"/>
                </a:lnTo>
                <a:lnTo>
                  <a:pt x="1655334" y="190680"/>
                </a:lnTo>
                <a:lnTo>
                  <a:pt x="1525495" y="60746"/>
                </a:lnTo>
                <a:lnTo>
                  <a:pt x="1489232" y="28860"/>
                </a:lnTo>
                <a:lnTo>
                  <a:pt x="1448774" y="9103"/>
                </a:lnTo>
                <a:lnTo>
                  <a:pt x="1405132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15876475" y="4026308"/>
            <a:ext cx="256540" cy="113664"/>
          </a:xfrm>
          <a:custGeom>
            <a:avLst/>
            <a:gdLst/>
            <a:ahLst/>
            <a:cxnLst/>
            <a:rect l="l" t="t" r="r" b="b"/>
            <a:pathLst>
              <a:path w="256540" h="113664" extrusionOk="0">
                <a:moveTo>
                  <a:pt x="249207" y="0"/>
                </a:moveTo>
                <a:lnTo>
                  <a:pt x="1780" y="99640"/>
                </a:lnTo>
                <a:lnTo>
                  <a:pt x="0" y="103913"/>
                </a:lnTo>
                <a:lnTo>
                  <a:pt x="1581" y="107661"/>
                </a:lnTo>
                <a:lnTo>
                  <a:pt x="3036" y="111420"/>
                </a:lnTo>
                <a:lnTo>
                  <a:pt x="7340" y="113232"/>
                </a:lnTo>
                <a:lnTo>
                  <a:pt x="250987" y="15109"/>
                </a:lnTo>
                <a:lnTo>
                  <a:pt x="254662" y="13591"/>
                </a:lnTo>
                <a:lnTo>
                  <a:pt x="256536" y="9319"/>
                </a:lnTo>
                <a:lnTo>
                  <a:pt x="254966" y="5570"/>
                </a:lnTo>
                <a:lnTo>
                  <a:pt x="253500" y="1811"/>
                </a:lnTo>
                <a:lnTo>
                  <a:pt x="249207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15966428" y="4152888"/>
            <a:ext cx="263525" cy="123825"/>
          </a:xfrm>
          <a:custGeom>
            <a:avLst/>
            <a:gdLst/>
            <a:ahLst/>
            <a:cxnLst/>
            <a:rect l="l" t="t" r="r" b="b"/>
            <a:pathLst>
              <a:path w="263525" h="123825" extrusionOk="0">
                <a:moveTo>
                  <a:pt x="255688" y="0"/>
                </a:moveTo>
                <a:lnTo>
                  <a:pt x="1675" y="109829"/>
                </a:lnTo>
                <a:lnTo>
                  <a:pt x="0" y="114143"/>
                </a:lnTo>
                <a:lnTo>
                  <a:pt x="1570" y="117860"/>
                </a:lnTo>
                <a:lnTo>
                  <a:pt x="3245" y="121577"/>
                </a:lnTo>
                <a:lnTo>
                  <a:pt x="7539" y="123284"/>
                </a:lnTo>
                <a:lnTo>
                  <a:pt x="261458" y="13455"/>
                </a:lnTo>
                <a:lnTo>
                  <a:pt x="263238" y="9141"/>
                </a:lnTo>
                <a:lnTo>
                  <a:pt x="261562" y="5423"/>
                </a:lnTo>
                <a:lnTo>
                  <a:pt x="259992" y="1706"/>
                </a:lnTo>
                <a:lnTo>
                  <a:pt x="25568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13779828" y="4811507"/>
            <a:ext cx="1738630" cy="1798954"/>
          </a:xfrm>
          <a:custGeom>
            <a:avLst/>
            <a:gdLst/>
            <a:ahLst/>
            <a:cxnLst/>
            <a:rect l="l" t="t" r="r" b="b"/>
            <a:pathLst>
              <a:path w="1738630" h="1798954" extrusionOk="0">
                <a:moveTo>
                  <a:pt x="749242" y="0"/>
                </a:moveTo>
                <a:lnTo>
                  <a:pt x="703539" y="1412"/>
                </a:lnTo>
                <a:lnTo>
                  <a:pt x="657830" y="6211"/>
                </a:lnTo>
                <a:lnTo>
                  <a:pt x="612306" y="14445"/>
                </a:lnTo>
                <a:lnTo>
                  <a:pt x="567157" y="26160"/>
                </a:lnTo>
                <a:lnTo>
                  <a:pt x="522573" y="41404"/>
                </a:lnTo>
                <a:lnTo>
                  <a:pt x="478745" y="60225"/>
                </a:lnTo>
                <a:lnTo>
                  <a:pt x="435861" y="82670"/>
                </a:lnTo>
                <a:lnTo>
                  <a:pt x="309268" y="155966"/>
                </a:lnTo>
                <a:lnTo>
                  <a:pt x="268252" y="181637"/>
                </a:lnTo>
                <a:lnTo>
                  <a:pt x="229958" y="209973"/>
                </a:lnTo>
                <a:lnTo>
                  <a:pt x="194432" y="240785"/>
                </a:lnTo>
                <a:lnTo>
                  <a:pt x="161723" y="273882"/>
                </a:lnTo>
                <a:lnTo>
                  <a:pt x="131877" y="309076"/>
                </a:lnTo>
                <a:lnTo>
                  <a:pt x="104944" y="346175"/>
                </a:lnTo>
                <a:lnTo>
                  <a:pt x="80969" y="384990"/>
                </a:lnTo>
                <a:lnTo>
                  <a:pt x="60001" y="425330"/>
                </a:lnTo>
                <a:lnTo>
                  <a:pt x="42087" y="467007"/>
                </a:lnTo>
                <a:lnTo>
                  <a:pt x="27276" y="509830"/>
                </a:lnTo>
                <a:lnTo>
                  <a:pt x="15614" y="553609"/>
                </a:lnTo>
                <a:lnTo>
                  <a:pt x="7148" y="598155"/>
                </a:lnTo>
                <a:lnTo>
                  <a:pt x="1928" y="643276"/>
                </a:lnTo>
                <a:lnTo>
                  <a:pt x="0" y="688784"/>
                </a:lnTo>
                <a:lnTo>
                  <a:pt x="1411" y="734488"/>
                </a:lnTo>
                <a:lnTo>
                  <a:pt x="6210" y="780199"/>
                </a:lnTo>
                <a:lnTo>
                  <a:pt x="14443" y="825726"/>
                </a:lnTo>
                <a:lnTo>
                  <a:pt x="26159" y="870880"/>
                </a:lnTo>
                <a:lnTo>
                  <a:pt x="41406" y="915471"/>
                </a:lnTo>
                <a:lnTo>
                  <a:pt x="60229" y="959308"/>
                </a:lnTo>
                <a:lnTo>
                  <a:pt x="82678" y="1002202"/>
                </a:lnTo>
                <a:lnTo>
                  <a:pt x="539104" y="1798461"/>
                </a:lnTo>
                <a:lnTo>
                  <a:pt x="1738544" y="1108817"/>
                </a:lnTo>
                <a:lnTo>
                  <a:pt x="1281918" y="309076"/>
                </a:lnTo>
                <a:lnTo>
                  <a:pt x="1256355" y="268215"/>
                </a:lnTo>
                <a:lnTo>
                  <a:pt x="1228029" y="229922"/>
                </a:lnTo>
                <a:lnTo>
                  <a:pt x="1197225" y="194399"/>
                </a:lnTo>
                <a:lnTo>
                  <a:pt x="1164134" y="161693"/>
                </a:lnTo>
                <a:lnTo>
                  <a:pt x="1128945" y="131851"/>
                </a:lnTo>
                <a:lnTo>
                  <a:pt x="1091849" y="104920"/>
                </a:lnTo>
                <a:lnTo>
                  <a:pt x="1053035" y="80949"/>
                </a:lnTo>
                <a:lnTo>
                  <a:pt x="1012696" y="59985"/>
                </a:lnTo>
                <a:lnTo>
                  <a:pt x="971019" y="42075"/>
                </a:lnTo>
                <a:lnTo>
                  <a:pt x="928196" y="27266"/>
                </a:lnTo>
                <a:lnTo>
                  <a:pt x="884416" y="15607"/>
                </a:lnTo>
                <a:lnTo>
                  <a:pt x="839871" y="7144"/>
                </a:lnTo>
                <a:lnTo>
                  <a:pt x="794749" y="1926"/>
                </a:lnTo>
                <a:lnTo>
                  <a:pt x="749242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14553791" y="5092443"/>
            <a:ext cx="93300" cy="7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14633802" y="5189048"/>
            <a:ext cx="90000" cy="69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13216138" y="5477214"/>
            <a:ext cx="831850" cy="2152650"/>
          </a:xfrm>
          <a:custGeom>
            <a:avLst/>
            <a:gdLst/>
            <a:ahLst/>
            <a:cxnLst/>
            <a:rect l="l" t="t" r="r" b="b"/>
            <a:pathLst>
              <a:path w="831850" h="2152650" extrusionOk="0">
                <a:moveTo>
                  <a:pt x="549721" y="0"/>
                </a:moveTo>
                <a:lnTo>
                  <a:pt x="498348" y="4411"/>
                </a:lnTo>
                <a:lnTo>
                  <a:pt x="449740" y="17178"/>
                </a:lnTo>
                <a:lnTo>
                  <a:pt x="404797" y="37597"/>
                </a:lnTo>
                <a:lnTo>
                  <a:pt x="364420" y="64965"/>
                </a:lnTo>
                <a:lnTo>
                  <a:pt x="329510" y="98580"/>
                </a:lnTo>
                <a:lnTo>
                  <a:pt x="300968" y="137739"/>
                </a:lnTo>
                <a:lnTo>
                  <a:pt x="279694" y="181739"/>
                </a:lnTo>
                <a:lnTo>
                  <a:pt x="266588" y="229877"/>
                </a:lnTo>
                <a:lnTo>
                  <a:pt x="16648" y="1505901"/>
                </a:lnTo>
                <a:lnTo>
                  <a:pt x="6273" y="1576284"/>
                </a:lnTo>
                <a:lnTo>
                  <a:pt x="3350" y="1649164"/>
                </a:lnTo>
                <a:lnTo>
                  <a:pt x="0" y="1922360"/>
                </a:lnTo>
                <a:lnTo>
                  <a:pt x="4400" y="1967484"/>
                </a:lnTo>
                <a:lnTo>
                  <a:pt x="17080" y="2009760"/>
                </a:lnTo>
                <a:lnTo>
                  <a:pt x="37258" y="2048209"/>
                </a:lnTo>
                <a:lnTo>
                  <a:pt x="64151" y="2081858"/>
                </a:lnTo>
                <a:lnTo>
                  <a:pt x="96977" y="2109728"/>
                </a:lnTo>
                <a:lnTo>
                  <a:pt x="134956" y="2130844"/>
                </a:lnTo>
                <a:lnTo>
                  <a:pt x="177303" y="2144229"/>
                </a:lnTo>
                <a:lnTo>
                  <a:pt x="223239" y="2148908"/>
                </a:lnTo>
                <a:lnTo>
                  <a:pt x="516424" y="2152238"/>
                </a:lnTo>
                <a:lnTo>
                  <a:pt x="539847" y="2147553"/>
                </a:lnTo>
                <a:lnTo>
                  <a:pt x="558914" y="2134749"/>
                </a:lnTo>
                <a:lnTo>
                  <a:pt x="571738" y="2115697"/>
                </a:lnTo>
                <a:lnTo>
                  <a:pt x="576432" y="2092271"/>
                </a:lnTo>
                <a:lnTo>
                  <a:pt x="583029" y="1582527"/>
                </a:lnTo>
                <a:lnTo>
                  <a:pt x="826257" y="336492"/>
                </a:lnTo>
                <a:lnTo>
                  <a:pt x="831376" y="289607"/>
                </a:lnTo>
                <a:lnTo>
                  <a:pt x="828912" y="243909"/>
                </a:lnTo>
                <a:lnTo>
                  <a:pt x="819375" y="200087"/>
                </a:lnTo>
                <a:lnTo>
                  <a:pt x="803275" y="158834"/>
                </a:lnTo>
                <a:lnTo>
                  <a:pt x="781124" y="120840"/>
                </a:lnTo>
                <a:lnTo>
                  <a:pt x="753431" y="86795"/>
                </a:lnTo>
                <a:lnTo>
                  <a:pt x="720708" y="57391"/>
                </a:lnTo>
                <a:lnTo>
                  <a:pt x="683465" y="33319"/>
                </a:lnTo>
                <a:lnTo>
                  <a:pt x="642212" y="15269"/>
                </a:lnTo>
                <a:lnTo>
                  <a:pt x="597461" y="3932"/>
                </a:lnTo>
                <a:lnTo>
                  <a:pt x="549721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13709214" y="7123045"/>
            <a:ext cx="300355" cy="447040"/>
          </a:xfrm>
          <a:custGeom>
            <a:avLst/>
            <a:gdLst/>
            <a:ahLst/>
            <a:cxnLst/>
            <a:rect l="l" t="t" r="r" b="b"/>
            <a:pathLst>
              <a:path w="300355" h="447040" extrusionOk="0">
                <a:moveTo>
                  <a:pt x="86698" y="0"/>
                </a:moveTo>
                <a:lnTo>
                  <a:pt x="0" y="293184"/>
                </a:lnTo>
                <a:lnTo>
                  <a:pt x="179889" y="296514"/>
                </a:lnTo>
                <a:lnTo>
                  <a:pt x="179889" y="386469"/>
                </a:lnTo>
                <a:lnTo>
                  <a:pt x="184582" y="409897"/>
                </a:lnTo>
                <a:lnTo>
                  <a:pt x="197402" y="428952"/>
                </a:lnTo>
                <a:lnTo>
                  <a:pt x="216465" y="441761"/>
                </a:lnTo>
                <a:lnTo>
                  <a:pt x="239887" y="446447"/>
                </a:lnTo>
                <a:lnTo>
                  <a:pt x="263314" y="441761"/>
                </a:lnTo>
                <a:lnTo>
                  <a:pt x="282377" y="428952"/>
                </a:lnTo>
                <a:lnTo>
                  <a:pt x="295195" y="409897"/>
                </a:lnTo>
                <a:lnTo>
                  <a:pt x="299886" y="386469"/>
                </a:lnTo>
                <a:lnTo>
                  <a:pt x="299886" y="309843"/>
                </a:lnTo>
                <a:lnTo>
                  <a:pt x="296188" y="270593"/>
                </a:lnTo>
                <a:lnTo>
                  <a:pt x="285305" y="233218"/>
                </a:lnTo>
                <a:lnTo>
                  <a:pt x="267550" y="198339"/>
                </a:lnTo>
                <a:lnTo>
                  <a:pt x="243238" y="166581"/>
                </a:lnTo>
                <a:lnTo>
                  <a:pt x="8669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13598222" y="7338599"/>
            <a:ext cx="39369" cy="255270"/>
          </a:xfrm>
          <a:custGeom>
            <a:avLst/>
            <a:gdLst/>
            <a:ahLst/>
            <a:cxnLst/>
            <a:rect l="l" t="t" r="r" b="b"/>
            <a:pathLst>
              <a:path w="39369" h="255270" extrusionOk="0">
                <a:moveTo>
                  <a:pt x="11109" y="0"/>
                </a:moveTo>
                <a:lnTo>
                  <a:pt x="3036" y="764"/>
                </a:lnTo>
                <a:lnTo>
                  <a:pt x="0" y="4366"/>
                </a:lnTo>
                <a:lnTo>
                  <a:pt x="418" y="8387"/>
                </a:lnTo>
                <a:lnTo>
                  <a:pt x="23768" y="248264"/>
                </a:lnTo>
                <a:lnTo>
                  <a:pt x="24198" y="252295"/>
                </a:lnTo>
                <a:lnTo>
                  <a:pt x="27747" y="255248"/>
                </a:lnTo>
                <a:lnTo>
                  <a:pt x="35810" y="254463"/>
                </a:lnTo>
                <a:lnTo>
                  <a:pt x="38742" y="250882"/>
                </a:lnTo>
                <a:lnTo>
                  <a:pt x="38323" y="246840"/>
                </a:lnTo>
                <a:lnTo>
                  <a:pt x="15088" y="6973"/>
                </a:lnTo>
                <a:lnTo>
                  <a:pt x="14659" y="2931"/>
                </a:lnTo>
                <a:lnTo>
                  <a:pt x="11109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13381591" y="7341775"/>
            <a:ext cx="45719" cy="232409"/>
          </a:xfrm>
          <a:custGeom>
            <a:avLst/>
            <a:gdLst/>
            <a:ahLst/>
            <a:cxnLst/>
            <a:rect l="l" t="t" r="r" b="b"/>
            <a:pathLst>
              <a:path w="45719" h="232409" extrusionOk="0">
                <a:moveTo>
                  <a:pt x="10774" y="0"/>
                </a:moveTo>
                <a:lnTo>
                  <a:pt x="2816" y="1109"/>
                </a:lnTo>
                <a:lnTo>
                  <a:pt x="0" y="4806"/>
                </a:lnTo>
                <a:lnTo>
                  <a:pt x="513" y="8816"/>
                </a:lnTo>
                <a:lnTo>
                  <a:pt x="30574" y="225375"/>
                </a:lnTo>
                <a:lnTo>
                  <a:pt x="31088" y="229385"/>
                </a:lnTo>
                <a:lnTo>
                  <a:pt x="34752" y="232181"/>
                </a:lnTo>
                <a:lnTo>
                  <a:pt x="42815" y="231071"/>
                </a:lnTo>
                <a:lnTo>
                  <a:pt x="45642" y="227375"/>
                </a:lnTo>
                <a:lnTo>
                  <a:pt x="45014" y="223364"/>
                </a:lnTo>
                <a:lnTo>
                  <a:pt x="15067" y="6806"/>
                </a:lnTo>
                <a:lnTo>
                  <a:pt x="14544" y="2795"/>
                </a:lnTo>
                <a:lnTo>
                  <a:pt x="1077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13621988" y="5213360"/>
            <a:ext cx="3190240" cy="3249929"/>
          </a:xfrm>
          <a:custGeom>
            <a:avLst/>
            <a:gdLst/>
            <a:ahLst/>
            <a:cxnLst/>
            <a:rect l="l" t="t" r="r" b="b"/>
            <a:pathLst>
              <a:path w="3190240" h="3249929" extrusionOk="0">
                <a:moveTo>
                  <a:pt x="11308" y="149922"/>
                </a:moveTo>
                <a:lnTo>
                  <a:pt x="3256" y="149922"/>
                </a:lnTo>
                <a:lnTo>
                  <a:pt x="0" y="153199"/>
                </a:lnTo>
                <a:lnTo>
                  <a:pt x="0" y="1406606"/>
                </a:lnTo>
                <a:lnTo>
                  <a:pt x="4981" y="1455556"/>
                </a:lnTo>
                <a:lnTo>
                  <a:pt x="19256" y="1501241"/>
                </a:lnTo>
                <a:lnTo>
                  <a:pt x="41822" y="1542655"/>
                </a:lnTo>
                <a:lnTo>
                  <a:pt x="71674" y="1578793"/>
                </a:lnTo>
                <a:lnTo>
                  <a:pt x="107809" y="1608650"/>
                </a:lnTo>
                <a:lnTo>
                  <a:pt x="149224" y="1631221"/>
                </a:lnTo>
                <a:lnTo>
                  <a:pt x="194914" y="1645500"/>
                </a:lnTo>
                <a:lnTo>
                  <a:pt x="243877" y="1650483"/>
                </a:lnTo>
                <a:lnTo>
                  <a:pt x="433714" y="1650483"/>
                </a:lnTo>
                <a:lnTo>
                  <a:pt x="479725" y="1655169"/>
                </a:lnTo>
                <a:lnTo>
                  <a:pt x="522665" y="1668597"/>
                </a:lnTo>
                <a:lnTo>
                  <a:pt x="561588" y="1689819"/>
                </a:lnTo>
                <a:lnTo>
                  <a:pt x="595551" y="1717888"/>
                </a:lnTo>
                <a:lnTo>
                  <a:pt x="623610" y="1751859"/>
                </a:lnTo>
                <a:lnTo>
                  <a:pt x="644820" y="1790784"/>
                </a:lnTo>
                <a:lnTo>
                  <a:pt x="658239" y="1833718"/>
                </a:lnTo>
                <a:lnTo>
                  <a:pt x="662922" y="1879712"/>
                </a:lnTo>
                <a:lnTo>
                  <a:pt x="662922" y="3005803"/>
                </a:lnTo>
                <a:lnTo>
                  <a:pt x="667908" y="3054751"/>
                </a:lnTo>
                <a:lnTo>
                  <a:pt x="682195" y="3100434"/>
                </a:lnTo>
                <a:lnTo>
                  <a:pt x="704776" y="3141848"/>
                </a:lnTo>
                <a:lnTo>
                  <a:pt x="734646" y="3177987"/>
                </a:lnTo>
                <a:lnTo>
                  <a:pt x="770798" y="3207845"/>
                </a:lnTo>
                <a:lnTo>
                  <a:pt x="812226" y="3230417"/>
                </a:lnTo>
                <a:lnTo>
                  <a:pt x="857923" y="3244697"/>
                </a:lnTo>
                <a:lnTo>
                  <a:pt x="906883" y="3249681"/>
                </a:lnTo>
                <a:lnTo>
                  <a:pt x="2945774" y="3249681"/>
                </a:lnTo>
                <a:lnTo>
                  <a:pt x="2994736" y="3244697"/>
                </a:lnTo>
                <a:lnTo>
                  <a:pt x="3025693" y="3235021"/>
                </a:lnTo>
                <a:lnTo>
                  <a:pt x="906883" y="3235021"/>
                </a:lnTo>
                <a:lnTo>
                  <a:pt x="860864" y="3230335"/>
                </a:lnTo>
                <a:lnTo>
                  <a:pt x="817913" y="3216908"/>
                </a:lnTo>
                <a:lnTo>
                  <a:pt x="778975" y="3195687"/>
                </a:lnTo>
                <a:lnTo>
                  <a:pt x="744995" y="3167618"/>
                </a:lnTo>
                <a:lnTo>
                  <a:pt x="716920" y="3133648"/>
                </a:lnTo>
                <a:lnTo>
                  <a:pt x="695696" y="3094725"/>
                </a:lnTo>
                <a:lnTo>
                  <a:pt x="682267" y="3051794"/>
                </a:lnTo>
                <a:lnTo>
                  <a:pt x="677581" y="3005803"/>
                </a:lnTo>
                <a:lnTo>
                  <a:pt x="677581" y="1879712"/>
                </a:lnTo>
                <a:lnTo>
                  <a:pt x="672600" y="1830764"/>
                </a:lnTo>
                <a:lnTo>
                  <a:pt x="658324" y="1785081"/>
                </a:lnTo>
                <a:lnTo>
                  <a:pt x="635759" y="1743667"/>
                </a:lnTo>
                <a:lnTo>
                  <a:pt x="605908" y="1707529"/>
                </a:lnTo>
                <a:lnTo>
                  <a:pt x="569774" y="1677671"/>
                </a:lnTo>
                <a:lnTo>
                  <a:pt x="528361" y="1655099"/>
                </a:lnTo>
                <a:lnTo>
                  <a:pt x="482673" y="1640818"/>
                </a:lnTo>
                <a:lnTo>
                  <a:pt x="433714" y="1635835"/>
                </a:lnTo>
                <a:lnTo>
                  <a:pt x="243877" y="1635835"/>
                </a:lnTo>
                <a:lnTo>
                  <a:pt x="197862" y="1631148"/>
                </a:lnTo>
                <a:lnTo>
                  <a:pt x="154920" y="1617721"/>
                </a:lnTo>
                <a:lnTo>
                  <a:pt x="115995" y="1596499"/>
                </a:lnTo>
                <a:lnTo>
                  <a:pt x="82031" y="1568429"/>
                </a:lnTo>
                <a:lnTo>
                  <a:pt x="53971" y="1534459"/>
                </a:lnTo>
                <a:lnTo>
                  <a:pt x="32760" y="1495533"/>
                </a:lnTo>
                <a:lnTo>
                  <a:pt x="19341" y="1452600"/>
                </a:lnTo>
                <a:lnTo>
                  <a:pt x="14659" y="1406606"/>
                </a:lnTo>
                <a:lnTo>
                  <a:pt x="14659" y="153199"/>
                </a:lnTo>
                <a:lnTo>
                  <a:pt x="11308" y="149922"/>
                </a:lnTo>
                <a:close/>
              </a:path>
              <a:path w="3190240" h="3249929" extrusionOk="0">
                <a:moveTo>
                  <a:pt x="3186405" y="0"/>
                </a:moveTo>
                <a:lnTo>
                  <a:pt x="3178343" y="0"/>
                </a:lnTo>
                <a:lnTo>
                  <a:pt x="3174992" y="3277"/>
                </a:lnTo>
                <a:lnTo>
                  <a:pt x="3174992" y="3005803"/>
                </a:lnTo>
                <a:lnTo>
                  <a:pt x="3170309" y="3051794"/>
                </a:lnTo>
                <a:lnTo>
                  <a:pt x="3156890" y="3094725"/>
                </a:lnTo>
                <a:lnTo>
                  <a:pt x="3135679" y="3133648"/>
                </a:lnTo>
                <a:lnTo>
                  <a:pt x="3107620" y="3167618"/>
                </a:lnTo>
                <a:lnTo>
                  <a:pt x="3073655" y="3195687"/>
                </a:lnTo>
                <a:lnTo>
                  <a:pt x="3034730" y="3216908"/>
                </a:lnTo>
                <a:lnTo>
                  <a:pt x="2991789" y="3230335"/>
                </a:lnTo>
                <a:lnTo>
                  <a:pt x="2945774" y="3235021"/>
                </a:lnTo>
                <a:lnTo>
                  <a:pt x="3025693" y="3235021"/>
                </a:lnTo>
                <a:lnTo>
                  <a:pt x="3081841" y="3207845"/>
                </a:lnTo>
                <a:lnTo>
                  <a:pt x="3117977" y="3177987"/>
                </a:lnTo>
                <a:lnTo>
                  <a:pt x="3147829" y="3141848"/>
                </a:lnTo>
                <a:lnTo>
                  <a:pt x="3170394" y="3100434"/>
                </a:lnTo>
                <a:lnTo>
                  <a:pt x="3184670" y="3054751"/>
                </a:lnTo>
                <a:lnTo>
                  <a:pt x="3189651" y="3005803"/>
                </a:lnTo>
                <a:lnTo>
                  <a:pt x="3189651" y="3277"/>
                </a:lnTo>
                <a:lnTo>
                  <a:pt x="318640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16381280" y="5133495"/>
            <a:ext cx="1719580" cy="2216150"/>
          </a:xfrm>
          <a:custGeom>
            <a:avLst/>
            <a:gdLst/>
            <a:ahLst/>
            <a:cxnLst/>
            <a:rect l="l" t="t" r="r" b="b"/>
            <a:pathLst>
              <a:path w="1719580" h="2216150" extrusionOk="0">
                <a:moveTo>
                  <a:pt x="550758" y="0"/>
                </a:moveTo>
                <a:lnTo>
                  <a:pt x="504277" y="3490"/>
                </a:lnTo>
                <a:lnTo>
                  <a:pt x="457168" y="11353"/>
                </a:lnTo>
                <a:lnTo>
                  <a:pt x="409725" y="23899"/>
                </a:lnTo>
                <a:lnTo>
                  <a:pt x="0" y="150503"/>
                </a:lnTo>
                <a:lnTo>
                  <a:pt x="626263" y="2216115"/>
                </a:lnTo>
                <a:lnTo>
                  <a:pt x="1719109" y="1882952"/>
                </a:lnTo>
                <a:lnTo>
                  <a:pt x="1699319" y="1835002"/>
                </a:lnTo>
                <a:lnTo>
                  <a:pt x="1670777" y="1791742"/>
                </a:lnTo>
                <a:lnTo>
                  <a:pt x="1634753" y="1754107"/>
                </a:lnTo>
                <a:lnTo>
                  <a:pt x="1592516" y="1723031"/>
                </a:lnTo>
                <a:lnTo>
                  <a:pt x="1550190" y="1700648"/>
                </a:lnTo>
                <a:lnTo>
                  <a:pt x="1503789" y="1683881"/>
                </a:lnTo>
                <a:lnTo>
                  <a:pt x="1454266" y="1673360"/>
                </a:lnTo>
                <a:lnTo>
                  <a:pt x="1402575" y="1669713"/>
                </a:lnTo>
                <a:lnTo>
                  <a:pt x="1349278" y="1489823"/>
                </a:lnTo>
                <a:lnTo>
                  <a:pt x="1132740" y="773520"/>
                </a:lnTo>
                <a:lnTo>
                  <a:pt x="979446" y="270436"/>
                </a:lnTo>
                <a:lnTo>
                  <a:pt x="961441" y="224199"/>
                </a:lnTo>
                <a:lnTo>
                  <a:pt x="937695" y="181600"/>
                </a:lnTo>
                <a:lnTo>
                  <a:pt x="908668" y="142880"/>
                </a:lnTo>
                <a:lnTo>
                  <a:pt x="874821" y="108278"/>
                </a:lnTo>
                <a:lnTo>
                  <a:pt x="836614" y="78034"/>
                </a:lnTo>
                <a:lnTo>
                  <a:pt x="794509" y="52387"/>
                </a:lnTo>
                <a:lnTo>
                  <a:pt x="748966" y="31577"/>
                </a:lnTo>
                <a:lnTo>
                  <a:pt x="700446" y="15845"/>
                </a:lnTo>
                <a:lnTo>
                  <a:pt x="649409" y="5429"/>
                </a:lnTo>
                <a:lnTo>
                  <a:pt x="596316" y="570"/>
                </a:lnTo>
                <a:lnTo>
                  <a:pt x="550758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15078864" y="5149859"/>
            <a:ext cx="2432050" cy="1336675"/>
          </a:xfrm>
          <a:custGeom>
            <a:avLst/>
            <a:gdLst/>
            <a:ahLst/>
            <a:cxnLst/>
            <a:rect l="l" t="t" r="r" b="b"/>
            <a:pathLst>
              <a:path w="2432050" h="1336675" extrusionOk="0">
                <a:moveTo>
                  <a:pt x="1898095" y="0"/>
                </a:moveTo>
                <a:lnTo>
                  <a:pt x="1847980" y="4216"/>
                </a:lnTo>
                <a:lnTo>
                  <a:pt x="1798737" y="14202"/>
                </a:lnTo>
                <a:lnTo>
                  <a:pt x="1305663" y="137476"/>
                </a:lnTo>
                <a:lnTo>
                  <a:pt x="332813" y="430661"/>
                </a:lnTo>
                <a:lnTo>
                  <a:pt x="287320" y="446541"/>
                </a:lnTo>
                <a:lnTo>
                  <a:pt x="244624" y="466496"/>
                </a:lnTo>
                <a:lnTo>
                  <a:pt x="204866" y="490228"/>
                </a:lnTo>
                <a:lnTo>
                  <a:pt x="168188" y="517440"/>
                </a:lnTo>
                <a:lnTo>
                  <a:pt x="134731" y="547833"/>
                </a:lnTo>
                <a:lnTo>
                  <a:pt x="104636" y="581111"/>
                </a:lnTo>
                <a:lnTo>
                  <a:pt x="78045" y="616976"/>
                </a:lnTo>
                <a:lnTo>
                  <a:pt x="55099" y="655129"/>
                </a:lnTo>
                <a:lnTo>
                  <a:pt x="35940" y="695274"/>
                </a:lnTo>
                <a:lnTo>
                  <a:pt x="20709" y="737112"/>
                </a:lnTo>
                <a:lnTo>
                  <a:pt x="9548" y="780345"/>
                </a:lnTo>
                <a:lnTo>
                  <a:pt x="2598" y="824677"/>
                </a:lnTo>
                <a:lnTo>
                  <a:pt x="0" y="869809"/>
                </a:lnTo>
                <a:lnTo>
                  <a:pt x="1895" y="915444"/>
                </a:lnTo>
                <a:lnTo>
                  <a:pt x="8426" y="961284"/>
                </a:lnTo>
                <a:lnTo>
                  <a:pt x="19734" y="1007031"/>
                </a:lnTo>
                <a:lnTo>
                  <a:pt x="35613" y="1051944"/>
                </a:lnTo>
                <a:lnTo>
                  <a:pt x="55571" y="1094134"/>
                </a:lnTo>
                <a:lnTo>
                  <a:pt x="79315" y="1133454"/>
                </a:lnTo>
                <a:lnTo>
                  <a:pt x="106552" y="1169759"/>
                </a:lnTo>
                <a:lnTo>
                  <a:pt x="136990" y="1202901"/>
                </a:lnTo>
                <a:lnTo>
                  <a:pt x="170336" y="1232735"/>
                </a:lnTo>
                <a:lnTo>
                  <a:pt x="206298" y="1259113"/>
                </a:lnTo>
                <a:lnTo>
                  <a:pt x="244583" y="1281890"/>
                </a:lnTo>
                <a:lnTo>
                  <a:pt x="284899" y="1300919"/>
                </a:lnTo>
                <a:lnTo>
                  <a:pt x="326953" y="1316053"/>
                </a:lnTo>
                <a:lnTo>
                  <a:pt x="370453" y="1327147"/>
                </a:lnTo>
                <a:lnTo>
                  <a:pt x="415106" y="1334053"/>
                </a:lnTo>
                <a:lnTo>
                  <a:pt x="460620" y="1336625"/>
                </a:lnTo>
                <a:lnTo>
                  <a:pt x="506703" y="1334717"/>
                </a:lnTo>
                <a:lnTo>
                  <a:pt x="553061" y="1328182"/>
                </a:lnTo>
                <a:lnTo>
                  <a:pt x="599402" y="1316875"/>
                </a:lnTo>
                <a:lnTo>
                  <a:pt x="2431807" y="763824"/>
                </a:lnTo>
                <a:lnTo>
                  <a:pt x="2278513" y="260739"/>
                </a:lnTo>
                <a:lnTo>
                  <a:pt x="2261083" y="214418"/>
                </a:lnTo>
                <a:lnTo>
                  <a:pt x="2237229" y="171613"/>
                </a:lnTo>
                <a:lnTo>
                  <a:pt x="2207767" y="132647"/>
                </a:lnTo>
                <a:lnTo>
                  <a:pt x="2173509" y="97839"/>
                </a:lnTo>
                <a:lnTo>
                  <a:pt x="2135271" y="67510"/>
                </a:lnTo>
                <a:lnTo>
                  <a:pt x="2092144" y="42001"/>
                </a:lnTo>
                <a:lnTo>
                  <a:pt x="2046107" y="22554"/>
                </a:lnTo>
                <a:lnTo>
                  <a:pt x="1997915" y="9110"/>
                </a:lnTo>
                <a:lnTo>
                  <a:pt x="1948326" y="1612"/>
                </a:lnTo>
                <a:lnTo>
                  <a:pt x="1898095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16674470" y="5887007"/>
            <a:ext cx="862965" cy="476885"/>
          </a:xfrm>
          <a:custGeom>
            <a:avLst/>
            <a:gdLst/>
            <a:ahLst/>
            <a:cxnLst/>
            <a:rect l="l" t="t" r="r" b="b"/>
            <a:pathLst>
              <a:path w="862965" h="476885" extrusionOk="0">
                <a:moveTo>
                  <a:pt x="829493" y="0"/>
                </a:moveTo>
                <a:lnTo>
                  <a:pt x="0" y="363151"/>
                </a:lnTo>
                <a:lnTo>
                  <a:pt x="33286" y="476425"/>
                </a:lnTo>
                <a:lnTo>
                  <a:pt x="724576" y="175194"/>
                </a:lnTo>
                <a:lnTo>
                  <a:pt x="862800" y="116614"/>
                </a:lnTo>
                <a:lnTo>
                  <a:pt x="836204" y="26648"/>
                </a:lnTo>
                <a:lnTo>
                  <a:pt x="829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16721058" y="6036937"/>
            <a:ext cx="856615" cy="443229"/>
          </a:xfrm>
          <a:custGeom>
            <a:avLst/>
            <a:gdLst/>
            <a:ahLst/>
            <a:cxnLst/>
            <a:rect l="l" t="t" r="r" b="b"/>
            <a:pathLst>
              <a:path w="856615" h="443229" extrusionOk="0">
                <a:moveTo>
                  <a:pt x="829608" y="0"/>
                </a:moveTo>
                <a:lnTo>
                  <a:pt x="645256" y="78230"/>
                </a:lnTo>
                <a:lnTo>
                  <a:pt x="0" y="359821"/>
                </a:lnTo>
                <a:lnTo>
                  <a:pt x="26606" y="443106"/>
                </a:lnTo>
                <a:lnTo>
                  <a:pt x="856204" y="93285"/>
                </a:lnTo>
                <a:lnTo>
                  <a:pt x="8296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16754356" y="6160217"/>
            <a:ext cx="1346200" cy="1186179"/>
          </a:xfrm>
          <a:custGeom>
            <a:avLst/>
            <a:gdLst/>
            <a:ahLst/>
            <a:cxnLst/>
            <a:rect l="l" t="t" r="r" b="b"/>
            <a:pathLst>
              <a:path w="1346200" h="1186179" extrusionOk="0">
                <a:moveTo>
                  <a:pt x="832958" y="0"/>
                </a:moveTo>
                <a:lnTo>
                  <a:pt x="0" y="349811"/>
                </a:lnTo>
                <a:lnTo>
                  <a:pt x="253186" y="1186058"/>
                </a:lnTo>
                <a:lnTo>
                  <a:pt x="1346032" y="852905"/>
                </a:lnTo>
                <a:lnTo>
                  <a:pt x="1326241" y="807400"/>
                </a:lnTo>
                <a:lnTo>
                  <a:pt x="1297700" y="766273"/>
                </a:lnTo>
                <a:lnTo>
                  <a:pt x="1261676" y="730147"/>
                </a:lnTo>
                <a:lnTo>
                  <a:pt x="1219439" y="699643"/>
                </a:lnTo>
                <a:lnTo>
                  <a:pt x="1177112" y="677258"/>
                </a:lnTo>
                <a:lnTo>
                  <a:pt x="1130711" y="660495"/>
                </a:lnTo>
                <a:lnTo>
                  <a:pt x="1081189" y="649980"/>
                </a:lnTo>
                <a:lnTo>
                  <a:pt x="1029497" y="646336"/>
                </a:lnTo>
                <a:lnTo>
                  <a:pt x="976211" y="466436"/>
                </a:lnTo>
                <a:lnTo>
                  <a:pt x="8329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16920947" y="6629974"/>
            <a:ext cx="1179830" cy="720090"/>
          </a:xfrm>
          <a:custGeom>
            <a:avLst/>
            <a:gdLst/>
            <a:ahLst/>
            <a:cxnLst/>
            <a:rect l="l" t="t" r="r" b="b"/>
            <a:pathLst>
              <a:path w="1179830" h="720090" extrusionOk="0">
                <a:moveTo>
                  <a:pt x="806258" y="0"/>
                </a:moveTo>
                <a:lnTo>
                  <a:pt x="802907" y="0"/>
                </a:lnTo>
                <a:lnTo>
                  <a:pt x="757174" y="18520"/>
                </a:lnTo>
                <a:lnTo>
                  <a:pt x="717739" y="44559"/>
                </a:lnTo>
                <a:lnTo>
                  <a:pt x="685592" y="76661"/>
                </a:lnTo>
                <a:lnTo>
                  <a:pt x="661725" y="113369"/>
                </a:lnTo>
                <a:lnTo>
                  <a:pt x="647129" y="153226"/>
                </a:lnTo>
                <a:lnTo>
                  <a:pt x="642796" y="194774"/>
                </a:lnTo>
                <a:lnTo>
                  <a:pt x="649718" y="236558"/>
                </a:lnTo>
                <a:lnTo>
                  <a:pt x="0" y="433107"/>
                </a:lnTo>
                <a:lnTo>
                  <a:pt x="86594" y="719632"/>
                </a:lnTo>
                <a:lnTo>
                  <a:pt x="1179440" y="386469"/>
                </a:lnTo>
                <a:lnTo>
                  <a:pt x="1162985" y="345932"/>
                </a:lnTo>
                <a:lnTo>
                  <a:pt x="1140608" y="308958"/>
                </a:lnTo>
                <a:lnTo>
                  <a:pt x="1112802" y="275906"/>
                </a:lnTo>
                <a:lnTo>
                  <a:pt x="1080059" y="247131"/>
                </a:lnTo>
                <a:lnTo>
                  <a:pt x="1042873" y="222991"/>
                </a:lnTo>
                <a:lnTo>
                  <a:pt x="1001737" y="203841"/>
                </a:lnTo>
                <a:lnTo>
                  <a:pt x="957143" y="190038"/>
                </a:lnTo>
                <a:lnTo>
                  <a:pt x="909584" y="181939"/>
                </a:lnTo>
                <a:lnTo>
                  <a:pt x="859554" y="179900"/>
                </a:lnTo>
                <a:lnTo>
                  <a:pt x="806258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7625534" y="6791534"/>
            <a:ext cx="110100" cy="76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14678720" y="6683268"/>
            <a:ext cx="1883409" cy="2392679"/>
          </a:xfrm>
          <a:custGeom>
            <a:avLst/>
            <a:gdLst/>
            <a:ahLst/>
            <a:cxnLst/>
            <a:rect l="l" t="t" r="r" b="b"/>
            <a:pathLst>
              <a:path w="1883409" h="2392679" extrusionOk="0">
                <a:moveTo>
                  <a:pt x="1369371" y="0"/>
                </a:moveTo>
                <a:lnTo>
                  <a:pt x="0" y="1669153"/>
                </a:lnTo>
                <a:lnTo>
                  <a:pt x="882894" y="2392115"/>
                </a:lnTo>
                <a:lnTo>
                  <a:pt x="911034" y="2349273"/>
                </a:lnTo>
                <a:lnTo>
                  <a:pt x="930415" y="2301747"/>
                </a:lnTo>
                <a:lnTo>
                  <a:pt x="941037" y="2251098"/>
                </a:lnTo>
                <a:lnTo>
                  <a:pt x="942903" y="2198885"/>
                </a:lnTo>
                <a:lnTo>
                  <a:pt x="937210" y="2151459"/>
                </a:lnTo>
                <a:lnTo>
                  <a:pt x="924963" y="2104348"/>
                </a:lnTo>
                <a:lnTo>
                  <a:pt x="905850" y="2057863"/>
                </a:lnTo>
                <a:lnTo>
                  <a:pt x="879554" y="2012315"/>
                </a:lnTo>
                <a:lnTo>
                  <a:pt x="1802447" y="882884"/>
                </a:lnTo>
                <a:lnTo>
                  <a:pt x="1831151" y="842384"/>
                </a:lnTo>
                <a:lnTo>
                  <a:pt x="1853398" y="799166"/>
                </a:lnTo>
                <a:lnTo>
                  <a:pt x="1869329" y="753710"/>
                </a:lnTo>
                <a:lnTo>
                  <a:pt x="1879084" y="706493"/>
                </a:lnTo>
                <a:lnTo>
                  <a:pt x="1882802" y="657998"/>
                </a:lnTo>
                <a:lnTo>
                  <a:pt x="1880624" y="608702"/>
                </a:lnTo>
                <a:lnTo>
                  <a:pt x="1872689" y="559087"/>
                </a:lnTo>
                <a:lnTo>
                  <a:pt x="1859138" y="509631"/>
                </a:lnTo>
                <a:lnTo>
                  <a:pt x="1840110" y="460815"/>
                </a:lnTo>
                <a:lnTo>
                  <a:pt x="1815745" y="413118"/>
                </a:lnTo>
                <a:lnTo>
                  <a:pt x="1790883" y="374336"/>
                </a:lnTo>
                <a:lnTo>
                  <a:pt x="1761628" y="337741"/>
                </a:lnTo>
                <a:lnTo>
                  <a:pt x="1728621" y="303018"/>
                </a:lnTo>
                <a:lnTo>
                  <a:pt x="1692503" y="269855"/>
                </a:lnTo>
                <a:lnTo>
                  <a:pt x="136937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15215139" y="7612808"/>
            <a:ext cx="776605" cy="626745"/>
          </a:xfrm>
          <a:custGeom>
            <a:avLst/>
            <a:gdLst/>
            <a:ahLst/>
            <a:cxnLst/>
            <a:rect l="l" t="t" r="r" b="b"/>
            <a:pathLst>
              <a:path w="776605" h="626745" extrusionOk="0">
                <a:moveTo>
                  <a:pt x="66594" y="0"/>
                </a:moveTo>
                <a:lnTo>
                  <a:pt x="0" y="83285"/>
                </a:lnTo>
                <a:lnTo>
                  <a:pt x="81833" y="141396"/>
                </a:lnTo>
                <a:lnTo>
                  <a:pt x="162977" y="200193"/>
                </a:lnTo>
                <a:lnTo>
                  <a:pt x="283521" y="289552"/>
                </a:lnTo>
                <a:lnTo>
                  <a:pt x="402823" y="380144"/>
                </a:lnTo>
                <a:lnTo>
                  <a:pt x="521071" y="471785"/>
                </a:lnTo>
                <a:lnTo>
                  <a:pt x="716313" y="626347"/>
                </a:lnTo>
                <a:lnTo>
                  <a:pt x="776311" y="553051"/>
                </a:lnTo>
                <a:lnTo>
                  <a:pt x="543423" y="364503"/>
                </a:lnTo>
                <a:lnTo>
                  <a:pt x="426439" y="271527"/>
                </a:lnTo>
                <a:lnTo>
                  <a:pt x="308348" y="179661"/>
                </a:lnTo>
                <a:lnTo>
                  <a:pt x="228727" y="119126"/>
                </a:lnTo>
                <a:lnTo>
                  <a:pt x="148198" y="59220"/>
                </a:lnTo>
                <a:lnTo>
                  <a:pt x="6659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14682063" y="7726084"/>
            <a:ext cx="1229994" cy="1353184"/>
          </a:xfrm>
          <a:custGeom>
            <a:avLst/>
            <a:gdLst/>
            <a:ahLst/>
            <a:cxnLst/>
            <a:rect l="l" t="t" r="r" b="b"/>
            <a:pathLst>
              <a:path w="1229994" h="1353184" extrusionOk="0">
                <a:moveTo>
                  <a:pt x="516424" y="0"/>
                </a:moveTo>
                <a:lnTo>
                  <a:pt x="0" y="629677"/>
                </a:lnTo>
                <a:lnTo>
                  <a:pt x="882905" y="1352639"/>
                </a:lnTo>
                <a:lnTo>
                  <a:pt x="911039" y="1309800"/>
                </a:lnTo>
                <a:lnTo>
                  <a:pt x="930418" y="1262270"/>
                </a:lnTo>
                <a:lnTo>
                  <a:pt x="941042" y="1211615"/>
                </a:lnTo>
                <a:lnTo>
                  <a:pt x="942913" y="1159399"/>
                </a:lnTo>
                <a:lnTo>
                  <a:pt x="937220" y="1111978"/>
                </a:lnTo>
                <a:lnTo>
                  <a:pt x="924973" y="1064869"/>
                </a:lnTo>
                <a:lnTo>
                  <a:pt x="905856" y="1018382"/>
                </a:lnTo>
                <a:lnTo>
                  <a:pt x="879554" y="972829"/>
                </a:lnTo>
                <a:lnTo>
                  <a:pt x="1229386" y="543051"/>
                </a:lnTo>
                <a:lnTo>
                  <a:pt x="994961" y="357102"/>
                </a:lnTo>
                <a:lnTo>
                  <a:pt x="876678" y="265282"/>
                </a:lnTo>
                <a:lnTo>
                  <a:pt x="757557" y="174849"/>
                </a:lnTo>
                <a:lnTo>
                  <a:pt x="677631" y="115560"/>
                </a:lnTo>
                <a:lnTo>
                  <a:pt x="597262" y="57231"/>
                </a:lnTo>
                <a:lnTo>
                  <a:pt x="516424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14503231" y="5934721"/>
            <a:ext cx="2058034" cy="2038350"/>
          </a:xfrm>
          <a:custGeom>
            <a:avLst/>
            <a:gdLst/>
            <a:ahLst/>
            <a:cxnLst/>
            <a:rect l="l" t="t" r="r" b="b"/>
            <a:pathLst>
              <a:path w="2058034" h="2038350" extrusionOk="0">
                <a:moveTo>
                  <a:pt x="461461" y="0"/>
                </a:moveTo>
                <a:lnTo>
                  <a:pt x="417454" y="2257"/>
                </a:lnTo>
                <a:lnTo>
                  <a:pt x="373800" y="8732"/>
                </a:lnTo>
                <a:lnTo>
                  <a:pt x="330824" y="19384"/>
                </a:lnTo>
                <a:lnTo>
                  <a:pt x="288854" y="34175"/>
                </a:lnTo>
                <a:lnTo>
                  <a:pt x="248218" y="53066"/>
                </a:lnTo>
                <a:lnTo>
                  <a:pt x="209240" y="76017"/>
                </a:lnTo>
                <a:lnTo>
                  <a:pt x="172250" y="102989"/>
                </a:lnTo>
                <a:lnTo>
                  <a:pt x="137572" y="133944"/>
                </a:lnTo>
                <a:lnTo>
                  <a:pt x="105536" y="168843"/>
                </a:lnTo>
                <a:lnTo>
                  <a:pt x="77185" y="206774"/>
                </a:lnTo>
                <a:lnTo>
                  <a:pt x="53324" y="246639"/>
                </a:lnTo>
                <a:lnTo>
                  <a:pt x="33914" y="288105"/>
                </a:lnTo>
                <a:lnTo>
                  <a:pt x="18915" y="330839"/>
                </a:lnTo>
                <a:lnTo>
                  <a:pt x="8289" y="374511"/>
                </a:lnTo>
                <a:lnTo>
                  <a:pt x="1997" y="418788"/>
                </a:lnTo>
                <a:lnTo>
                  <a:pt x="0" y="463339"/>
                </a:lnTo>
                <a:lnTo>
                  <a:pt x="2259" y="507831"/>
                </a:lnTo>
                <a:lnTo>
                  <a:pt x="8735" y="551933"/>
                </a:lnTo>
                <a:lnTo>
                  <a:pt x="19390" y="595312"/>
                </a:lnTo>
                <a:lnTo>
                  <a:pt x="34185" y="637638"/>
                </a:lnTo>
                <a:lnTo>
                  <a:pt x="53080" y="678577"/>
                </a:lnTo>
                <a:lnTo>
                  <a:pt x="76038" y="717799"/>
                </a:lnTo>
                <a:lnTo>
                  <a:pt x="103019" y="754971"/>
                </a:lnTo>
                <a:lnTo>
                  <a:pt x="133984" y="789761"/>
                </a:lnTo>
                <a:lnTo>
                  <a:pt x="168895" y="821838"/>
                </a:lnTo>
                <a:lnTo>
                  <a:pt x="1644756" y="2037896"/>
                </a:lnTo>
                <a:lnTo>
                  <a:pt x="1977939" y="1631437"/>
                </a:lnTo>
                <a:lnTo>
                  <a:pt x="2006725" y="1591561"/>
                </a:lnTo>
                <a:lnTo>
                  <a:pt x="2029123" y="1548329"/>
                </a:lnTo>
                <a:lnTo>
                  <a:pt x="2045127" y="1502381"/>
                </a:lnTo>
                <a:lnTo>
                  <a:pt x="2054734" y="1454354"/>
                </a:lnTo>
                <a:lnTo>
                  <a:pt x="2057937" y="1404889"/>
                </a:lnTo>
                <a:lnTo>
                  <a:pt x="2055747" y="1353979"/>
                </a:lnTo>
                <a:lnTo>
                  <a:pt x="2046695" y="1304410"/>
                </a:lnTo>
                <a:lnTo>
                  <a:pt x="2031239" y="1256707"/>
                </a:lnTo>
                <a:lnTo>
                  <a:pt x="2009842" y="1211393"/>
                </a:lnTo>
                <a:lnTo>
                  <a:pt x="1982963" y="1168995"/>
                </a:lnTo>
                <a:lnTo>
                  <a:pt x="1951062" y="1130037"/>
                </a:lnTo>
                <a:lnTo>
                  <a:pt x="1914601" y="1095045"/>
                </a:lnTo>
                <a:lnTo>
                  <a:pt x="1534811" y="751882"/>
                </a:lnTo>
                <a:lnTo>
                  <a:pt x="751903" y="105546"/>
                </a:lnTo>
                <a:lnTo>
                  <a:pt x="714586" y="77193"/>
                </a:lnTo>
                <a:lnTo>
                  <a:pt x="675332" y="53329"/>
                </a:lnTo>
                <a:lnTo>
                  <a:pt x="634469" y="33917"/>
                </a:lnTo>
                <a:lnTo>
                  <a:pt x="592323" y="18917"/>
                </a:lnTo>
                <a:lnTo>
                  <a:pt x="549222" y="8290"/>
                </a:lnTo>
                <a:lnTo>
                  <a:pt x="505492" y="1998"/>
                </a:lnTo>
                <a:lnTo>
                  <a:pt x="461461" y="0"/>
                </a:lnTo>
                <a:close/>
              </a:path>
            </a:pathLst>
          </a:custGeom>
          <a:solidFill>
            <a:srgbClr val="FFC5D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14678722" y="8122544"/>
            <a:ext cx="1000125" cy="953134"/>
          </a:xfrm>
          <a:custGeom>
            <a:avLst/>
            <a:gdLst/>
            <a:ahLst/>
            <a:cxnLst/>
            <a:rect l="l" t="t" r="r" b="b"/>
            <a:pathLst>
              <a:path w="1000125" h="953134" extrusionOk="0">
                <a:moveTo>
                  <a:pt x="189931" y="0"/>
                </a:moveTo>
                <a:lnTo>
                  <a:pt x="0" y="229877"/>
                </a:lnTo>
                <a:lnTo>
                  <a:pt x="882894" y="952850"/>
                </a:lnTo>
                <a:lnTo>
                  <a:pt x="907590" y="917663"/>
                </a:lnTo>
                <a:lnTo>
                  <a:pt x="926112" y="879158"/>
                </a:lnTo>
                <a:lnTo>
                  <a:pt x="938460" y="837967"/>
                </a:lnTo>
                <a:lnTo>
                  <a:pt x="944634" y="794720"/>
                </a:lnTo>
                <a:lnTo>
                  <a:pt x="944634" y="750046"/>
                </a:lnTo>
                <a:lnTo>
                  <a:pt x="938460" y="704578"/>
                </a:lnTo>
                <a:lnTo>
                  <a:pt x="926112" y="658946"/>
                </a:lnTo>
                <a:lnTo>
                  <a:pt x="907590" y="613780"/>
                </a:lnTo>
                <a:lnTo>
                  <a:pt x="882894" y="569710"/>
                </a:lnTo>
                <a:lnTo>
                  <a:pt x="996847" y="429777"/>
                </a:lnTo>
                <a:lnTo>
                  <a:pt x="716302" y="429777"/>
                </a:lnTo>
                <a:lnTo>
                  <a:pt x="189931" y="0"/>
                </a:lnTo>
                <a:close/>
              </a:path>
              <a:path w="1000125" h="953134" extrusionOk="0">
                <a:moveTo>
                  <a:pt x="868218" y="370843"/>
                </a:moveTo>
                <a:lnTo>
                  <a:pt x="824741" y="371912"/>
                </a:lnTo>
                <a:lnTo>
                  <a:pt x="783764" y="382130"/>
                </a:lnTo>
                <a:lnTo>
                  <a:pt x="747036" y="401438"/>
                </a:lnTo>
                <a:lnTo>
                  <a:pt x="716302" y="429777"/>
                </a:lnTo>
                <a:lnTo>
                  <a:pt x="996847" y="429777"/>
                </a:lnTo>
                <a:lnTo>
                  <a:pt x="999550" y="426458"/>
                </a:lnTo>
                <a:lnTo>
                  <a:pt x="996189" y="423118"/>
                </a:lnTo>
                <a:lnTo>
                  <a:pt x="955689" y="396387"/>
                </a:lnTo>
                <a:lnTo>
                  <a:pt x="912450" y="378982"/>
                </a:lnTo>
                <a:lnTo>
                  <a:pt x="868218" y="370843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5396702" y="8607272"/>
            <a:ext cx="116840" cy="63500"/>
          </a:xfrm>
          <a:custGeom>
            <a:avLst/>
            <a:gdLst/>
            <a:ahLst/>
            <a:cxnLst/>
            <a:rect l="l" t="t" r="r" b="b"/>
            <a:pathLst>
              <a:path w="116840" h="63500" extrusionOk="0">
                <a:moveTo>
                  <a:pt x="7748" y="0"/>
                </a:moveTo>
                <a:lnTo>
                  <a:pt x="3455" y="1581"/>
                </a:lnTo>
                <a:lnTo>
                  <a:pt x="1675" y="5256"/>
                </a:lnTo>
                <a:lnTo>
                  <a:pt x="0" y="8931"/>
                </a:lnTo>
                <a:lnTo>
                  <a:pt x="1570" y="13287"/>
                </a:lnTo>
                <a:lnTo>
                  <a:pt x="108897" y="63359"/>
                </a:lnTo>
                <a:lnTo>
                  <a:pt x="113190" y="61757"/>
                </a:lnTo>
                <a:lnTo>
                  <a:pt x="114970" y="58102"/>
                </a:lnTo>
                <a:lnTo>
                  <a:pt x="116645" y="54427"/>
                </a:lnTo>
                <a:lnTo>
                  <a:pt x="115075" y="50061"/>
                </a:lnTo>
                <a:lnTo>
                  <a:pt x="7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15170216" y="5975374"/>
            <a:ext cx="556259" cy="450214"/>
          </a:xfrm>
          <a:custGeom>
            <a:avLst/>
            <a:gdLst/>
            <a:ahLst/>
            <a:cxnLst/>
            <a:rect l="l" t="t" r="r" b="b"/>
            <a:pathLst>
              <a:path w="556259" h="450214" extrusionOk="0">
                <a:moveTo>
                  <a:pt x="9748" y="0"/>
                </a:moveTo>
                <a:lnTo>
                  <a:pt x="5130" y="502"/>
                </a:lnTo>
                <a:lnTo>
                  <a:pt x="2617" y="3664"/>
                </a:lnTo>
                <a:lnTo>
                  <a:pt x="0" y="6827"/>
                </a:lnTo>
                <a:lnTo>
                  <a:pt x="523" y="11434"/>
                </a:lnTo>
                <a:lnTo>
                  <a:pt x="546580" y="449619"/>
                </a:lnTo>
                <a:lnTo>
                  <a:pt x="551187" y="449106"/>
                </a:lnTo>
                <a:lnTo>
                  <a:pt x="556213" y="442792"/>
                </a:lnTo>
                <a:lnTo>
                  <a:pt x="555794" y="438185"/>
                </a:lnTo>
                <a:lnTo>
                  <a:pt x="12879" y="2544"/>
                </a:lnTo>
                <a:lnTo>
                  <a:pt x="9748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13389441" y="4667639"/>
            <a:ext cx="1602740" cy="619760"/>
          </a:xfrm>
          <a:custGeom>
            <a:avLst/>
            <a:gdLst/>
            <a:ahLst/>
            <a:cxnLst/>
            <a:rect l="l" t="t" r="r" b="b"/>
            <a:pathLst>
              <a:path w="1602740" h="619760" extrusionOk="0">
                <a:moveTo>
                  <a:pt x="1602453" y="0"/>
                </a:moveTo>
                <a:lnTo>
                  <a:pt x="1029486" y="13329"/>
                </a:lnTo>
                <a:lnTo>
                  <a:pt x="0" y="606368"/>
                </a:lnTo>
                <a:lnTo>
                  <a:pt x="536318" y="619687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13389441" y="4667637"/>
            <a:ext cx="1623059" cy="680085"/>
          </a:xfrm>
          <a:custGeom>
            <a:avLst/>
            <a:gdLst/>
            <a:ahLst/>
            <a:cxnLst/>
            <a:rect l="l" t="t" r="r" b="b"/>
            <a:pathLst>
              <a:path w="1623059" h="680085" extrusionOk="0">
                <a:moveTo>
                  <a:pt x="1602453" y="0"/>
                </a:moveTo>
                <a:lnTo>
                  <a:pt x="0" y="606368"/>
                </a:lnTo>
                <a:lnTo>
                  <a:pt x="36648" y="669665"/>
                </a:lnTo>
                <a:lnTo>
                  <a:pt x="569710" y="679665"/>
                </a:lnTo>
                <a:lnTo>
                  <a:pt x="1622453" y="73296"/>
                </a:lnTo>
                <a:lnTo>
                  <a:pt x="1602453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13074308" y="4099321"/>
            <a:ext cx="1344930" cy="1178560"/>
          </a:xfrm>
          <a:custGeom>
            <a:avLst/>
            <a:gdLst/>
            <a:ahLst/>
            <a:cxnLst/>
            <a:rect l="l" t="t" r="r" b="b"/>
            <a:pathLst>
              <a:path w="1344930" h="1178560" extrusionOk="0">
                <a:moveTo>
                  <a:pt x="932310" y="0"/>
                </a:moveTo>
                <a:lnTo>
                  <a:pt x="888091" y="15253"/>
                </a:lnTo>
                <a:lnTo>
                  <a:pt x="58598" y="495008"/>
                </a:lnTo>
                <a:lnTo>
                  <a:pt x="23242" y="526088"/>
                </a:lnTo>
                <a:lnTo>
                  <a:pt x="3189" y="566225"/>
                </a:lnTo>
                <a:lnTo>
                  <a:pt x="0" y="610734"/>
                </a:lnTo>
                <a:lnTo>
                  <a:pt x="15238" y="654930"/>
                </a:lnTo>
                <a:lnTo>
                  <a:pt x="315135" y="1178003"/>
                </a:lnTo>
                <a:lnTo>
                  <a:pt x="1344622" y="581634"/>
                </a:lnTo>
                <a:lnTo>
                  <a:pt x="1048097" y="58571"/>
                </a:lnTo>
                <a:lnTo>
                  <a:pt x="1017011" y="23219"/>
                </a:lnTo>
                <a:lnTo>
                  <a:pt x="976850" y="3175"/>
                </a:lnTo>
                <a:lnTo>
                  <a:pt x="932310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13193675" y="4202451"/>
            <a:ext cx="1102994" cy="925195"/>
          </a:xfrm>
          <a:custGeom>
            <a:avLst/>
            <a:gdLst/>
            <a:ahLst/>
            <a:cxnLst/>
            <a:rect l="l" t="t" r="r" b="b"/>
            <a:pathLst>
              <a:path w="1102994" h="925195" extrusionOk="0">
                <a:moveTo>
                  <a:pt x="833750" y="0"/>
                </a:moveTo>
                <a:lnTo>
                  <a:pt x="22465" y="461847"/>
                </a:lnTo>
                <a:lnTo>
                  <a:pt x="0" y="505885"/>
                </a:lnTo>
                <a:lnTo>
                  <a:pt x="5816" y="521813"/>
                </a:lnTo>
                <a:lnTo>
                  <a:pt x="45815" y="588450"/>
                </a:lnTo>
                <a:lnTo>
                  <a:pt x="139121" y="751702"/>
                </a:lnTo>
                <a:lnTo>
                  <a:pt x="169057" y="801679"/>
                </a:lnTo>
                <a:lnTo>
                  <a:pt x="225705" y="901624"/>
                </a:lnTo>
                <a:lnTo>
                  <a:pt x="237882" y="915939"/>
                </a:lnTo>
                <a:lnTo>
                  <a:pt x="253196" y="923697"/>
                </a:lnTo>
                <a:lnTo>
                  <a:pt x="269767" y="924583"/>
                </a:lnTo>
                <a:lnTo>
                  <a:pt x="285713" y="918283"/>
                </a:lnTo>
                <a:lnTo>
                  <a:pt x="1078663" y="461847"/>
                </a:lnTo>
                <a:lnTo>
                  <a:pt x="1092992" y="451589"/>
                </a:lnTo>
                <a:lnTo>
                  <a:pt x="1101097" y="437274"/>
                </a:lnTo>
                <a:lnTo>
                  <a:pt x="1102959" y="421086"/>
                </a:lnTo>
                <a:lnTo>
                  <a:pt x="1098558" y="405210"/>
                </a:lnTo>
                <a:lnTo>
                  <a:pt x="892082" y="48718"/>
                </a:lnTo>
                <a:lnTo>
                  <a:pt x="878669" y="22070"/>
                </a:lnTo>
                <a:lnTo>
                  <a:pt x="841246" y="260"/>
                </a:lnTo>
                <a:lnTo>
                  <a:pt x="833750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13488517" y="5293976"/>
            <a:ext cx="217500" cy="76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13359391" y="3841381"/>
            <a:ext cx="1056640" cy="1285875"/>
          </a:xfrm>
          <a:custGeom>
            <a:avLst/>
            <a:gdLst/>
            <a:ahLst/>
            <a:cxnLst/>
            <a:rect l="l" t="t" r="r" b="b"/>
            <a:pathLst>
              <a:path w="1056640" h="1285875" extrusionOk="0">
                <a:moveTo>
                  <a:pt x="30051" y="533062"/>
                </a:moveTo>
                <a:lnTo>
                  <a:pt x="19988" y="726302"/>
                </a:lnTo>
                <a:lnTo>
                  <a:pt x="0" y="1162749"/>
                </a:lnTo>
                <a:lnTo>
                  <a:pt x="56637" y="1262694"/>
                </a:lnTo>
                <a:lnTo>
                  <a:pt x="59987" y="1269364"/>
                </a:lnTo>
                <a:lnTo>
                  <a:pt x="66699" y="1276023"/>
                </a:lnTo>
                <a:lnTo>
                  <a:pt x="73296" y="1279353"/>
                </a:lnTo>
                <a:lnTo>
                  <a:pt x="83849" y="1283569"/>
                </a:lnTo>
                <a:lnTo>
                  <a:pt x="95004" y="1285600"/>
                </a:lnTo>
                <a:lnTo>
                  <a:pt x="106141" y="1284508"/>
                </a:lnTo>
                <a:lnTo>
                  <a:pt x="116635" y="1279353"/>
                </a:lnTo>
                <a:lnTo>
                  <a:pt x="546465" y="1032816"/>
                </a:lnTo>
                <a:lnTo>
                  <a:pt x="613070" y="996168"/>
                </a:lnTo>
                <a:lnTo>
                  <a:pt x="862895" y="849576"/>
                </a:lnTo>
                <a:lnTo>
                  <a:pt x="912946" y="822917"/>
                </a:lnTo>
                <a:lnTo>
                  <a:pt x="925816" y="810735"/>
                </a:lnTo>
                <a:lnTo>
                  <a:pt x="933725" y="795431"/>
                </a:lnTo>
                <a:lnTo>
                  <a:pt x="935407" y="778878"/>
                </a:lnTo>
                <a:lnTo>
                  <a:pt x="934458" y="776280"/>
                </a:lnTo>
                <a:lnTo>
                  <a:pt x="313173" y="776280"/>
                </a:lnTo>
                <a:lnTo>
                  <a:pt x="159984" y="643006"/>
                </a:lnTo>
                <a:lnTo>
                  <a:pt x="30051" y="533062"/>
                </a:lnTo>
                <a:close/>
              </a:path>
              <a:path w="1056640" h="1285875" extrusionOk="0">
                <a:moveTo>
                  <a:pt x="466477" y="0"/>
                </a:moveTo>
                <a:lnTo>
                  <a:pt x="363224" y="526402"/>
                </a:lnTo>
                <a:lnTo>
                  <a:pt x="313173" y="776280"/>
                </a:lnTo>
                <a:lnTo>
                  <a:pt x="934458" y="776280"/>
                </a:lnTo>
                <a:lnTo>
                  <a:pt x="929594" y="762950"/>
                </a:lnTo>
                <a:lnTo>
                  <a:pt x="1012991" y="486424"/>
                </a:lnTo>
                <a:lnTo>
                  <a:pt x="932851" y="486424"/>
                </a:lnTo>
                <a:lnTo>
                  <a:pt x="900964" y="416458"/>
                </a:lnTo>
                <a:lnTo>
                  <a:pt x="712962" y="416458"/>
                </a:lnTo>
                <a:lnTo>
                  <a:pt x="679654" y="356491"/>
                </a:lnTo>
                <a:lnTo>
                  <a:pt x="466477" y="0"/>
                </a:lnTo>
                <a:close/>
              </a:path>
              <a:path w="1056640" h="1285875" extrusionOk="0">
                <a:moveTo>
                  <a:pt x="1056198" y="343162"/>
                </a:moveTo>
                <a:lnTo>
                  <a:pt x="932851" y="486424"/>
                </a:lnTo>
                <a:lnTo>
                  <a:pt x="1012991" y="486424"/>
                </a:lnTo>
                <a:lnTo>
                  <a:pt x="1056198" y="343162"/>
                </a:lnTo>
                <a:close/>
              </a:path>
              <a:path w="1056640" h="1285875" extrusionOk="0">
                <a:moveTo>
                  <a:pt x="829597" y="259866"/>
                </a:moveTo>
                <a:lnTo>
                  <a:pt x="723014" y="403129"/>
                </a:lnTo>
                <a:lnTo>
                  <a:pt x="712962" y="416458"/>
                </a:lnTo>
                <a:lnTo>
                  <a:pt x="900964" y="416458"/>
                </a:lnTo>
                <a:lnTo>
                  <a:pt x="829597" y="259866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13917484" y="4865830"/>
            <a:ext cx="616584" cy="393700"/>
          </a:xfrm>
          <a:custGeom>
            <a:avLst/>
            <a:gdLst/>
            <a:ahLst/>
            <a:cxnLst/>
            <a:rect l="l" t="t" r="r" b="b"/>
            <a:pathLst>
              <a:path w="616584" h="393700" extrusionOk="0">
                <a:moveTo>
                  <a:pt x="607510" y="0"/>
                </a:moveTo>
                <a:lnTo>
                  <a:pt x="604170" y="2146"/>
                </a:lnTo>
                <a:lnTo>
                  <a:pt x="4397" y="378627"/>
                </a:lnTo>
                <a:lnTo>
                  <a:pt x="1036" y="380773"/>
                </a:lnTo>
                <a:lnTo>
                  <a:pt x="0" y="385297"/>
                </a:lnTo>
                <a:lnTo>
                  <a:pt x="2094" y="388731"/>
                </a:lnTo>
                <a:lnTo>
                  <a:pt x="4293" y="392155"/>
                </a:lnTo>
                <a:lnTo>
                  <a:pt x="8795" y="393192"/>
                </a:lnTo>
                <a:lnTo>
                  <a:pt x="615363" y="12407"/>
                </a:lnTo>
                <a:lnTo>
                  <a:pt x="616421" y="7884"/>
                </a:lnTo>
                <a:lnTo>
                  <a:pt x="612023" y="1026"/>
                </a:lnTo>
                <a:lnTo>
                  <a:pt x="607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4363855" y="4722557"/>
            <a:ext cx="223200" cy="140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13520955" y="4722556"/>
            <a:ext cx="859790" cy="509904"/>
          </a:xfrm>
          <a:custGeom>
            <a:avLst/>
            <a:gdLst/>
            <a:ahLst/>
            <a:cxnLst/>
            <a:rect l="l" t="t" r="r" b="b"/>
            <a:pathLst>
              <a:path w="859790" h="509904" extrusionOk="0">
                <a:moveTo>
                  <a:pt x="851073" y="0"/>
                </a:moveTo>
                <a:lnTo>
                  <a:pt x="4711" y="495126"/>
                </a:lnTo>
                <a:lnTo>
                  <a:pt x="1151" y="497168"/>
                </a:lnTo>
                <a:lnTo>
                  <a:pt x="0" y="501660"/>
                </a:lnTo>
                <a:lnTo>
                  <a:pt x="2094" y="505157"/>
                </a:lnTo>
                <a:lnTo>
                  <a:pt x="4073" y="508644"/>
                </a:lnTo>
                <a:lnTo>
                  <a:pt x="8586" y="509827"/>
                </a:lnTo>
                <a:lnTo>
                  <a:pt x="12031" y="507775"/>
                </a:lnTo>
                <a:lnTo>
                  <a:pt x="854937" y="14701"/>
                </a:lnTo>
                <a:lnTo>
                  <a:pt x="858507" y="12648"/>
                </a:lnTo>
                <a:lnTo>
                  <a:pt x="859649" y="8167"/>
                </a:lnTo>
                <a:lnTo>
                  <a:pt x="857555" y="4670"/>
                </a:lnTo>
                <a:lnTo>
                  <a:pt x="855576" y="1172"/>
                </a:lnTo>
                <a:lnTo>
                  <a:pt x="8510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13436027" y="4787570"/>
            <a:ext cx="473709" cy="339725"/>
          </a:xfrm>
          <a:custGeom>
            <a:avLst/>
            <a:gdLst/>
            <a:ahLst/>
            <a:cxnLst/>
            <a:rect l="l" t="t" r="r" b="b"/>
            <a:pathLst>
              <a:path w="473709" h="339725" extrusionOk="0">
                <a:moveTo>
                  <a:pt x="53296" y="0"/>
                </a:moveTo>
                <a:lnTo>
                  <a:pt x="34148" y="119105"/>
                </a:lnTo>
                <a:lnTo>
                  <a:pt x="16764" y="227695"/>
                </a:lnTo>
                <a:lnTo>
                  <a:pt x="0" y="333162"/>
                </a:lnTo>
                <a:lnTo>
                  <a:pt x="10518" y="337376"/>
                </a:lnTo>
                <a:lnTo>
                  <a:pt x="21679" y="339405"/>
                </a:lnTo>
                <a:lnTo>
                  <a:pt x="32841" y="338313"/>
                </a:lnTo>
                <a:lnTo>
                  <a:pt x="43359" y="333162"/>
                </a:lnTo>
                <a:lnTo>
                  <a:pt x="351135" y="156581"/>
                </a:lnTo>
                <a:lnTo>
                  <a:pt x="239887" y="156581"/>
                </a:lnTo>
                <a:lnTo>
                  <a:pt x="53296" y="0"/>
                </a:lnTo>
                <a:close/>
              </a:path>
              <a:path w="473709" h="339725" extrusionOk="0">
                <a:moveTo>
                  <a:pt x="403129" y="3329"/>
                </a:moveTo>
                <a:lnTo>
                  <a:pt x="239887" y="156581"/>
                </a:lnTo>
                <a:lnTo>
                  <a:pt x="351135" y="156581"/>
                </a:lnTo>
                <a:lnTo>
                  <a:pt x="473085" y="86615"/>
                </a:lnTo>
                <a:lnTo>
                  <a:pt x="403129" y="3329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13972452" y="4327808"/>
            <a:ext cx="253365" cy="509904"/>
          </a:xfrm>
          <a:custGeom>
            <a:avLst/>
            <a:gdLst/>
            <a:ahLst/>
            <a:cxnLst/>
            <a:rect l="l" t="t" r="r" b="b"/>
            <a:pathLst>
              <a:path w="253365" h="509904" extrusionOk="0">
                <a:moveTo>
                  <a:pt x="129943" y="0"/>
                </a:moveTo>
                <a:lnTo>
                  <a:pt x="0" y="509743"/>
                </a:lnTo>
                <a:lnTo>
                  <a:pt x="253186" y="366480"/>
                </a:lnTo>
                <a:lnTo>
                  <a:pt x="253186" y="336502"/>
                </a:lnTo>
                <a:lnTo>
                  <a:pt x="196538" y="336502"/>
                </a:lnTo>
                <a:lnTo>
                  <a:pt x="129943" y="0"/>
                </a:lnTo>
                <a:close/>
              </a:path>
              <a:path w="253365" h="509904" extrusionOk="0">
                <a:moveTo>
                  <a:pt x="253186" y="283195"/>
                </a:moveTo>
                <a:lnTo>
                  <a:pt x="196538" y="336502"/>
                </a:lnTo>
                <a:lnTo>
                  <a:pt x="253186" y="336502"/>
                </a:lnTo>
                <a:lnTo>
                  <a:pt x="253186" y="283195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16985455" y="863663"/>
            <a:ext cx="132600" cy="1797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16807023" y="863294"/>
            <a:ext cx="153300" cy="175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16749391" y="86773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16406094" y="863295"/>
            <a:ext cx="285600" cy="179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16192698" y="798750"/>
            <a:ext cx="184500" cy="2397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16060138" y="86773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16041023" y="79840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15822866" y="863035"/>
            <a:ext cx="171300" cy="1797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15626336" y="863034"/>
            <a:ext cx="1716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15381527" y="795892"/>
            <a:ext cx="216000" cy="2460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15061006" y="741515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18946434" y="1102188"/>
            <a:ext cx="105600" cy="1374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8639120" y="1102188"/>
            <a:ext cx="285000" cy="1053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18511367" y="1102188"/>
            <a:ext cx="105600" cy="1500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18880577" y="867775"/>
            <a:ext cx="158100" cy="1752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18749691" y="867769"/>
            <a:ext cx="107100" cy="171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18667495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18613620" y="797546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18539588" y="867774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17528366" y="76288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1032854" y="3699198"/>
            <a:ext cx="18038401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9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/>
          <p:nvPr/>
        </p:nvSpPr>
        <p:spPr>
          <a:xfrm>
            <a:off x="13825861" y="3129776"/>
            <a:ext cx="3508375" cy="4711065"/>
          </a:xfrm>
          <a:custGeom>
            <a:avLst/>
            <a:gdLst/>
            <a:ahLst/>
            <a:cxnLst/>
            <a:rect l="l" t="t" r="r" b="b"/>
            <a:pathLst>
              <a:path w="3508375" h="4711065" extrusionOk="0">
                <a:moveTo>
                  <a:pt x="2358776" y="3329"/>
                </a:moveTo>
                <a:lnTo>
                  <a:pt x="0" y="3329"/>
                </a:lnTo>
                <a:lnTo>
                  <a:pt x="0" y="2861881"/>
                </a:lnTo>
                <a:lnTo>
                  <a:pt x="149943" y="3061770"/>
                </a:lnTo>
                <a:lnTo>
                  <a:pt x="102457" y="3085928"/>
                </a:lnTo>
                <a:lnTo>
                  <a:pt x="54350" y="3109562"/>
                </a:lnTo>
                <a:lnTo>
                  <a:pt x="0" y="3135066"/>
                </a:lnTo>
                <a:lnTo>
                  <a:pt x="0" y="4710935"/>
                </a:lnTo>
                <a:lnTo>
                  <a:pt x="3508165" y="4710935"/>
                </a:lnTo>
                <a:lnTo>
                  <a:pt x="3508165" y="559721"/>
                </a:lnTo>
                <a:lnTo>
                  <a:pt x="2968496" y="559721"/>
                </a:lnTo>
                <a:lnTo>
                  <a:pt x="2948248" y="513073"/>
                </a:lnTo>
                <a:lnTo>
                  <a:pt x="2265480" y="513073"/>
                </a:lnTo>
                <a:lnTo>
                  <a:pt x="2358776" y="3329"/>
                </a:lnTo>
                <a:close/>
              </a:path>
              <a:path w="3508375" h="4711065" extrusionOk="0">
                <a:moveTo>
                  <a:pt x="3131737" y="43307"/>
                </a:moveTo>
                <a:lnTo>
                  <a:pt x="2968496" y="559721"/>
                </a:lnTo>
                <a:lnTo>
                  <a:pt x="3508165" y="559721"/>
                </a:lnTo>
                <a:lnTo>
                  <a:pt x="3508165" y="79955"/>
                </a:lnTo>
                <a:lnTo>
                  <a:pt x="3271628" y="79955"/>
                </a:lnTo>
                <a:lnTo>
                  <a:pt x="3131737" y="43307"/>
                </a:lnTo>
                <a:close/>
              </a:path>
              <a:path w="3508375" h="4711065" extrusionOk="0">
                <a:moveTo>
                  <a:pt x="2815202" y="206559"/>
                </a:moveTo>
                <a:lnTo>
                  <a:pt x="2265480" y="513073"/>
                </a:lnTo>
                <a:lnTo>
                  <a:pt x="2948248" y="513073"/>
                </a:lnTo>
                <a:lnTo>
                  <a:pt x="2815202" y="206559"/>
                </a:lnTo>
                <a:close/>
              </a:path>
              <a:path w="3508375" h="4711065" extrusionOk="0">
                <a:moveTo>
                  <a:pt x="3508165" y="0"/>
                </a:moveTo>
                <a:lnTo>
                  <a:pt x="3318328" y="0"/>
                </a:lnTo>
                <a:lnTo>
                  <a:pt x="3271628" y="79955"/>
                </a:lnTo>
                <a:lnTo>
                  <a:pt x="3508165" y="79955"/>
                </a:lnTo>
                <a:lnTo>
                  <a:pt x="3508165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14868656" y="3902721"/>
            <a:ext cx="2465705" cy="3272154"/>
          </a:xfrm>
          <a:custGeom>
            <a:avLst/>
            <a:gdLst/>
            <a:ahLst/>
            <a:cxnLst/>
            <a:rect l="l" t="t" r="r" b="b"/>
            <a:pathLst>
              <a:path w="2465705" h="3272154" extrusionOk="0">
                <a:moveTo>
                  <a:pt x="0" y="0"/>
                </a:moveTo>
                <a:lnTo>
                  <a:pt x="69945" y="146592"/>
                </a:lnTo>
                <a:lnTo>
                  <a:pt x="2368828" y="3271670"/>
                </a:lnTo>
                <a:lnTo>
                  <a:pt x="2465369" y="3058451"/>
                </a:lnTo>
                <a:lnTo>
                  <a:pt x="2465369" y="10028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16267986" y="2753292"/>
            <a:ext cx="563244" cy="460375"/>
          </a:xfrm>
          <a:custGeom>
            <a:avLst/>
            <a:gdLst/>
            <a:ahLst/>
            <a:cxnLst/>
            <a:rect l="l" t="t" r="r" b="b"/>
            <a:pathLst>
              <a:path w="563244" h="460375" extrusionOk="0">
                <a:moveTo>
                  <a:pt x="239887" y="0"/>
                </a:moveTo>
                <a:lnTo>
                  <a:pt x="0" y="459766"/>
                </a:lnTo>
                <a:lnTo>
                  <a:pt x="293184" y="379799"/>
                </a:lnTo>
                <a:lnTo>
                  <a:pt x="563019" y="23318"/>
                </a:lnTo>
                <a:lnTo>
                  <a:pt x="239887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17024194" y="2583381"/>
            <a:ext cx="170180" cy="263525"/>
          </a:xfrm>
          <a:custGeom>
            <a:avLst/>
            <a:gdLst/>
            <a:ahLst/>
            <a:cxnLst/>
            <a:rect l="l" t="t" r="r" b="b"/>
            <a:pathLst>
              <a:path w="170180" h="263525" extrusionOk="0">
                <a:moveTo>
                  <a:pt x="0" y="0"/>
                </a:moveTo>
                <a:lnTo>
                  <a:pt x="0" y="263206"/>
                </a:lnTo>
                <a:lnTo>
                  <a:pt x="169942" y="169921"/>
                </a:lnTo>
                <a:lnTo>
                  <a:pt x="0" y="0"/>
                </a:lnTo>
                <a:close/>
              </a:path>
            </a:pathLst>
          </a:custGeom>
          <a:solidFill>
            <a:srgbClr val="FFC2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17107541" y="7630821"/>
            <a:ext cx="370205" cy="309879"/>
          </a:xfrm>
          <a:custGeom>
            <a:avLst/>
            <a:gdLst/>
            <a:ahLst/>
            <a:cxnLst/>
            <a:rect l="l" t="t" r="r" b="b"/>
            <a:pathLst>
              <a:path w="370205" h="309879" extrusionOk="0">
                <a:moveTo>
                  <a:pt x="319780" y="0"/>
                </a:moveTo>
                <a:lnTo>
                  <a:pt x="0" y="0"/>
                </a:lnTo>
                <a:lnTo>
                  <a:pt x="0" y="263206"/>
                </a:lnTo>
                <a:lnTo>
                  <a:pt x="369831" y="309854"/>
                </a:lnTo>
                <a:lnTo>
                  <a:pt x="319780" y="0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13299491" y="3133105"/>
            <a:ext cx="4627500" cy="5586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16807028" y="86330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6985450" y="863669"/>
            <a:ext cx="132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16731638" y="867732"/>
            <a:ext cx="35400" cy="17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16726809" y="793273"/>
            <a:ext cx="45000" cy="45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16406095" y="863303"/>
            <a:ext cx="285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6192702" y="798760"/>
            <a:ext cx="184500" cy="239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16023281" y="798405"/>
            <a:ext cx="145200" cy="240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15822869" y="863031"/>
            <a:ext cx="171300" cy="1797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15626330" y="863031"/>
            <a:ext cx="171600" cy="179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/>
          <p:nvPr/>
        </p:nvSpPr>
        <p:spPr>
          <a:xfrm>
            <a:off x="15381520" y="795891"/>
            <a:ext cx="216000" cy="246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14868658" y="741505"/>
            <a:ext cx="410100" cy="3846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18946438" y="1102186"/>
            <a:ext cx="105600" cy="137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18831152" y="1104752"/>
            <a:ext cx="93000" cy="1029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18639119" y="1102186"/>
            <a:ext cx="175200" cy="1053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18511373" y="1102186"/>
            <a:ext cx="105600" cy="150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18880577" y="867774"/>
            <a:ext cx="158100" cy="1752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18749689" y="867774"/>
            <a:ext cx="107100" cy="1710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18667494" y="995162"/>
            <a:ext cx="48000" cy="48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18595872" y="797545"/>
            <a:ext cx="35400" cy="2412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18521844" y="867775"/>
            <a:ext cx="35400" cy="1710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18515561" y="791535"/>
            <a:ext cx="48000" cy="48000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18007406" y="863419"/>
            <a:ext cx="266400" cy="1752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7528367" y="76288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3" y="237221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2"/>
                </a:lnTo>
                <a:lnTo>
                  <a:pt x="268887" y="356238"/>
                </a:lnTo>
                <a:lnTo>
                  <a:pt x="293289" y="34211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4"/>
                </a:lnTo>
                <a:lnTo>
                  <a:pt x="67338" y="275206"/>
                </a:lnTo>
                <a:lnTo>
                  <a:pt x="46148" y="234334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29"/>
                </a:lnTo>
                <a:lnTo>
                  <a:pt x="249347" y="322807"/>
                </a:lnTo>
                <a:lnTo>
                  <a:pt x="229521" y="330203"/>
                </a:lnTo>
                <a:lnTo>
                  <a:pt x="208831" y="334714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56" y="254149"/>
                </a:moveTo>
                <a:lnTo>
                  <a:pt x="254651" y="254149"/>
                </a:lnTo>
                <a:lnTo>
                  <a:pt x="263674" y="265140"/>
                </a:lnTo>
                <a:lnTo>
                  <a:pt x="274769" y="273631"/>
                </a:lnTo>
                <a:lnTo>
                  <a:pt x="287532" y="279368"/>
                </a:lnTo>
                <a:lnTo>
                  <a:pt x="30156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6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0"/>
                </a:lnTo>
                <a:lnTo>
                  <a:pt x="120402" y="120331"/>
                </a:lnTo>
                <a:lnTo>
                  <a:pt x="100037" y="150462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6" y="254149"/>
                </a:lnTo>
                <a:lnTo>
                  <a:pt x="359360" y="254019"/>
                </a:lnTo>
                <a:lnTo>
                  <a:pt x="364844" y="244450"/>
                </a:lnTo>
                <a:lnTo>
                  <a:pt x="365093" y="243814"/>
                </a:lnTo>
                <a:lnTo>
                  <a:pt x="304598" y="243814"/>
                </a:lnTo>
                <a:lnTo>
                  <a:pt x="304083" y="243688"/>
                </a:lnTo>
                <a:lnTo>
                  <a:pt x="187533" y="243688"/>
                </a:lnTo>
                <a:lnTo>
                  <a:pt x="165611" y="239258"/>
                </a:lnTo>
                <a:lnTo>
                  <a:pt x="147704" y="227176"/>
                </a:lnTo>
                <a:lnTo>
                  <a:pt x="135629" y="209259"/>
                </a:lnTo>
                <a:lnTo>
                  <a:pt x="131200" y="187324"/>
                </a:lnTo>
                <a:lnTo>
                  <a:pt x="135629" y="165386"/>
                </a:lnTo>
                <a:lnTo>
                  <a:pt x="147704" y="147466"/>
                </a:lnTo>
                <a:lnTo>
                  <a:pt x="165611" y="135381"/>
                </a:lnTo>
                <a:lnTo>
                  <a:pt x="187533" y="130948"/>
                </a:lnTo>
                <a:lnTo>
                  <a:pt x="261662" y="130948"/>
                </a:lnTo>
                <a:lnTo>
                  <a:pt x="254494" y="120331"/>
                </a:lnTo>
                <a:lnTo>
                  <a:pt x="224338" y="100000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2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3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62" y="130948"/>
                </a:moveTo>
                <a:lnTo>
                  <a:pt x="187533" y="130948"/>
                </a:lnTo>
                <a:lnTo>
                  <a:pt x="209515" y="135397"/>
                </a:lnTo>
                <a:lnTo>
                  <a:pt x="227453" y="147509"/>
                </a:lnTo>
                <a:lnTo>
                  <a:pt x="239541" y="165435"/>
                </a:lnTo>
                <a:lnTo>
                  <a:pt x="243971" y="187324"/>
                </a:lnTo>
                <a:lnTo>
                  <a:pt x="239541" y="209259"/>
                </a:lnTo>
                <a:lnTo>
                  <a:pt x="227453" y="227176"/>
                </a:lnTo>
                <a:lnTo>
                  <a:pt x="209515" y="239258"/>
                </a:lnTo>
                <a:lnTo>
                  <a:pt x="187533" y="243688"/>
                </a:lnTo>
                <a:lnTo>
                  <a:pt x="304083" y="243688"/>
                </a:lnTo>
                <a:lnTo>
                  <a:pt x="296843" y="241920"/>
                </a:lnTo>
                <a:lnTo>
                  <a:pt x="289662" y="237200"/>
                </a:lnTo>
                <a:lnTo>
                  <a:pt x="284395" y="229332"/>
                </a:lnTo>
                <a:lnTo>
                  <a:pt x="282295" y="217867"/>
                </a:lnTo>
                <a:lnTo>
                  <a:pt x="282295" y="187324"/>
                </a:lnTo>
                <a:lnTo>
                  <a:pt x="274834" y="150462"/>
                </a:lnTo>
                <a:lnTo>
                  <a:pt x="261662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1897900" y="822697"/>
            <a:ext cx="5327400" cy="329100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 txBox="1">
            <a:spLocks noGrp="1"/>
          </p:cNvSpPr>
          <p:nvPr>
            <p:ph type="ctrTitle"/>
          </p:nvPr>
        </p:nvSpPr>
        <p:spPr>
          <a:xfrm>
            <a:off x="1028964" y="2931429"/>
            <a:ext cx="18046200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subTitle" idx="1"/>
          </p:nvPr>
        </p:nvSpPr>
        <p:spPr>
          <a:xfrm>
            <a:off x="1028968" y="7410584"/>
            <a:ext cx="180462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title"/>
          </p:nvPr>
        </p:nvSpPr>
        <p:spPr>
          <a:xfrm>
            <a:off x="1032854" y="3699198"/>
            <a:ext cx="18038401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900" b="1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5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79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536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985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2958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6839EE-E01E-433B-A129-5F1985572FA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123ED6-3981-4B1D-9B9F-211A5FD779A0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94F9C-C7C2-4E3C-8F82-D0144CB02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0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">
  <p:cSld name="OBJECT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199" cy="11727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046506" y="4224172"/>
            <a:ext cx="18011099" cy="6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1032854" y="3699198"/>
            <a:ext cx="18038401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9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668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8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1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3.png"/><Relationship Id="rId11" Type="http://schemas.openxmlformats.org/officeDocument/2006/relationships/image" Target="../media/image84.png"/><Relationship Id="rId5" Type="http://schemas.openxmlformats.org/officeDocument/2006/relationships/image" Target="../media/image72.png"/><Relationship Id="rId10" Type="http://schemas.openxmlformats.org/officeDocument/2006/relationships/image" Target="../media/image83.png"/><Relationship Id="rId4" Type="http://schemas.openxmlformats.org/officeDocument/2006/relationships/image" Target="../media/image71.png"/><Relationship Id="rId9" Type="http://schemas.openxmlformats.org/officeDocument/2006/relationships/image" Target="../media/image8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5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86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92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93.JP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hyperlink" Target="https://vesbiz.ru/buxuchet/pryamye-i-kosvennye-rasxody-chto-eto-takoe.html" TargetMode="External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hyperlink" Target="https://ppt-online.org/305855" TargetMode="External"/><Relationship Id="rId10" Type="http://schemas.openxmlformats.org/officeDocument/2006/relationships/image" Target="../media/image73.png"/><Relationship Id="rId4" Type="http://schemas.openxmlformats.org/officeDocument/2006/relationships/image" Target="../media/image96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9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png"/><Relationship Id="rId11" Type="http://schemas.openxmlformats.org/officeDocument/2006/relationships/image" Target="../media/image73.png"/><Relationship Id="rId5" Type="http://schemas.openxmlformats.org/officeDocument/2006/relationships/hyperlink" Target="https://www.comindware.com/ru/blog-what-is-capex-and-opex/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98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00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02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03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hyperlink" Target="https://docs.google.com/spreadsheets/d/17Cyf-xPvXFVv82be31tJKigGAGZOaj97zAmO5ELi2Bo/edit?usp=sharing" TargetMode="Externa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11" Type="http://schemas.openxmlformats.org/officeDocument/2006/relationships/image" Target="../media/image73.png"/><Relationship Id="rId5" Type="http://schemas.openxmlformats.org/officeDocument/2006/relationships/hyperlink" Target="https://bud-tech.ru/budget_project.html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105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docs.google.com/spreadsheets/d/17Cyf-xPvXFVv82be31tJKigGAGZOaj97zAmO5ELi2Bo/edit?usp=sharing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105.png"/><Relationship Id="rId10" Type="http://schemas.openxmlformats.org/officeDocument/2006/relationships/image" Target="../media/image73.png"/><Relationship Id="rId4" Type="http://schemas.openxmlformats.org/officeDocument/2006/relationships/image" Target="../media/image106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docs.google.com/spreadsheets/d/1np66tt4bJ0xSTiRw0OCX6ab-FqwYsLQLWrIFD9_mzN8/edit?usp=sharing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108.png"/><Relationship Id="rId10" Type="http://schemas.openxmlformats.org/officeDocument/2006/relationships/image" Target="../media/image73.png"/><Relationship Id="rId4" Type="http://schemas.openxmlformats.org/officeDocument/2006/relationships/image" Target="../media/image107.png"/><Relationship Id="rId9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0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108.png"/><Relationship Id="rId9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hyperlink" Target="https://docs.google.com/document/d/1FH7CbvxlVKws5WjyrTu00KUNgsAjzOSKCXgcn4dthHY/edit?usp=sharing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hyperlink" Target="https://docs.google.com/spreadsheets/d/1MqUL5NsCM2bh4_9mugqJ0Oa-VEfn78lM4OMaC91AoN0/edit?usp=sharin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11" Type="http://schemas.openxmlformats.org/officeDocument/2006/relationships/hyperlink" Target="https://docs.google.com/spreadsheets/d/1grU3sM952v9IS8zE4I3QkefMic4FZZiu-DyGPpZ5-4g/edit?usp=sharing" TargetMode="External"/><Relationship Id="rId5" Type="http://schemas.openxmlformats.org/officeDocument/2006/relationships/image" Target="../media/image71.png"/><Relationship Id="rId10" Type="http://schemas.openxmlformats.org/officeDocument/2006/relationships/hyperlink" Target="https://docs.google.com/spreadsheets/d/1MW88vVBl9ysvmte1k2A7I3TqHspyPefYxOs5oV7Zbc0/edit?usp=sharing" TargetMode="External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hyperlink" Target="https://drive.google.com/file/d/1EwrhrNbv7hlu5Jd4OjElRR6x6ejFOqoG/view?usp=sharing" TargetMode="External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>
            <a:spLocks noGrp="1"/>
          </p:cNvSpPr>
          <p:nvPr>
            <p:ph type="title"/>
          </p:nvPr>
        </p:nvSpPr>
        <p:spPr>
          <a:xfrm>
            <a:off x="766402" y="1860654"/>
            <a:ext cx="17162099" cy="29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000" dirty="0"/>
              <a:t>Урок 4:</a:t>
            </a:r>
            <a:br>
              <a:rPr lang="ru-RU" sz="9000" dirty="0"/>
            </a:br>
            <a:r>
              <a:rPr lang="ru-RU" sz="9000" dirty="0"/>
              <a:t>Планирование сроков и бюджета проекта</a:t>
            </a:r>
            <a:endParaRPr sz="9000" dirty="0"/>
          </a:p>
        </p:txBody>
      </p:sp>
      <p:sp>
        <p:nvSpPr>
          <p:cNvPr id="506" name="Google Shape;506;p42"/>
          <p:cNvSpPr/>
          <p:nvPr/>
        </p:nvSpPr>
        <p:spPr>
          <a:xfrm>
            <a:off x="0" y="6282531"/>
            <a:ext cx="20104199" cy="5445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1873685" y="531969"/>
            <a:ext cx="1005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</a:t>
            </a:r>
            <a:r>
              <a:rPr lang="ru-RU" sz="3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и ведение проекта</a:t>
            </a:r>
            <a:r>
              <a:rPr lang="ru-RU" sz="30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p42"/>
          <p:cNvGrpSpPr/>
          <p:nvPr/>
        </p:nvGrpSpPr>
        <p:grpSpPr>
          <a:xfrm>
            <a:off x="16802735" y="741514"/>
            <a:ext cx="2249417" cy="384810"/>
            <a:chOff x="8376710" y="741514"/>
            <a:chExt cx="2249417" cy="384810"/>
          </a:xfrm>
        </p:grpSpPr>
        <p:sp>
          <p:nvSpPr>
            <p:cNvPr id="513" name="Google Shape;513;p42"/>
            <p:cNvSpPr/>
            <p:nvPr/>
          </p:nvSpPr>
          <p:spPr>
            <a:xfrm>
              <a:off x="10493527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10315126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10234905" y="793261"/>
              <a:ext cx="45084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9914165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9700761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9568157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9330876" y="863019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8889579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9134409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8569025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8376710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2"/>
          <p:cNvSpPr txBox="1">
            <a:spLocks noGrp="1"/>
          </p:cNvSpPr>
          <p:nvPr>
            <p:ph type="title"/>
          </p:nvPr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/>
              <a:t>Gant vs Roadmap</a:t>
            </a:r>
            <a:endParaRPr sz="9900" b="1">
              <a:solidFill>
                <a:schemeClr val="dk1"/>
              </a:solidFill>
            </a:endParaRPr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0" name="Google Shape;810;p5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11" name="Google Shape;811;p5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24" name="Google Shape;824;p52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 txBox="1">
            <a:spLocks noGrp="1"/>
          </p:cNvSpPr>
          <p:nvPr>
            <p:ph type="title"/>
          </p:nvPr>
        </p:nvSpPr>
        <p:spPr>
          <a:xfrm>
            <a:off x="993825" y="2231341"/>
            <a:ext cx="148041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Управление сроками. Как и зачем? 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0" name="Google Shape;830;p53"/>
          <p:cNvSpPr txBox="1"/>
          <p:nvPr/>
        </p:nvSpPr>
        <p:spPr>
          <a:xfrm>
            <a:off x="688050" y="4074925"/>
            <a:ext cx="17739000" cy="30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9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Обратимся к PMBOK: </a:t>
            </a: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900" b="1" i="1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сроками проекта включает в себя процессы, необходимые для того, чтобы обеспечить своевременное выполнение проекта.</a:t>
            </a:r>
            <a:endParaRPr sz="3900" b="1" i="1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5" name="Google Shape;835;p5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36" name="Google Shape;836;p5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5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49" name="Google Shape;849;p53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4"/>
          <p:cNvSpPr txBox="1">
            <a:spLocks noGrp="1"/>
          </p:cNvSpPr>
          <p:nvPr>
            <p:ph type="title"/>
          </p:nvPr>
        </p:nvSpPr>
        <p:spPr>
          <a:xfrm>
            <a:off x="993825" y="1929390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без чего мы не сделаем?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56" name="Google Shape;856;p54"/>
          <p:cNvSpPr txBox="1"/>
          <p:nvPr/>
        </p:nvSpPr>
        <p:spPr>
          <a:xfrm>
            <a:off x="888893" y="3212664"/>
            <a:ext cx="17562175" cy="1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визуализации зависимостей 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проектах наиболее часто используют диаграмму </a:t>
            </a:r>
            <a:r>
              <a:rPr lang="ru-RU" sz="3000" b="0" i="0" u="none" strike="noStrike" cap="none" dirty="0" err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Ганта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0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7" name="Google Shape;857;p54"/>
          <p:cNvSpPr txBox="1"/>
          <p:nvPr/>
        </p:nvSpPr>
        <p:spPr>
          <a:xfrm>
            <a:off x="993825" y="5139438"/>
            <a:ext cx="7556700" cy="52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операции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Ресурсы, ответственные за проведение работ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Затраты на проект 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%выполнения работ проекта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Сроки начала и завершения работ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Взаимосвязи между работами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89255" marR="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3000"/>
              <a:buFont typeface="IBM Plex Sans"/>
              <a:buChar char="•"/>
            </a:pPr>
            <a:r>
              <a:rPr lang="ru-RU" sz="3000" b="0" i="0" u="none" strike="noStrike" cap="none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Milestones</a:t>
            </a:r>
            <a:r>
              <a:rPr lang="ru-RU" sz="3000" b="0" i="0" u="none" strike="noStrike" cap="none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(или ключевые даты проекта)</a:t>
            </a:r>
            <a:endParaRPr sz="30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0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8" name="Google Shape;858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2" name="Google Shape;862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63" name="Google Shape;863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76" name="Google Shape;876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C75166-BA8E-479E-BA24-9855FF9EE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2425" y="5400654"/>
            <a:ext cx="965835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"/>
          <p:cNvSpPr txBox="1">
            <a:spLocks noGrp="1"/>
          </p:cNvSpPr>
          <p:nvPr>
            <p:ph type="title"/>
          </p:nvPr>
        </p:nvSpPr>
        <p:spPr>
          <a:xfrm>
            <a:off x="993825" y="1617015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без чего мы не сделаем?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08" name="Google Shape;9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257" y="3474285"/>
            <a:ext cx="16627916" cy="66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5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14" name="Google Shape;914;p5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5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5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5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7" name="Google Shape;927;p5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5"/>
          <p:cNvSpPr txBox="1">
            <a:spLocks noGrp="1"/>
          </p:cNvSpPr>
          <p:nvPr>
            <p:ph type="title"/>
          </p:nvPr>
        </p:nvSpPr>
        <p:spPr>
          <a:xfrm>
            <a:off x="972230" y="1698399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зависимостей в диаграмме </a:t>
            </a:r>
            <a:r>
              <a:rPr lang="ru-RU" sz="6600" b="1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Ганта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82" name="Google Shape;882;p55"/>
          <p:cNvSpPr txBox="1"/>
          <p:nvPr/>
        </p:nvSpPr>
        <p:spPr>
          <a:xfrm>
            <a:off x="1044996" y="2728899"/>
            <a:ext cx="18365099" cy="784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33400" marR="0" lvl="0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29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·        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Окончание-начало (</a:t>
            </a:r>
            <a:r>
              <a:rPr lang="ru-RU" sz="2900" b="1" i="0" u="none" strike="noStrike" cap="none" dirty="0" err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finish-start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FS)</a:t>
            </a: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Старт последующей операции зависит от финиша предшествующей операции.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1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выдача дипломов не может быть начата, пока не закончится проверка итоговых работ.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b="0" i="1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·        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Окончание-окончание (</a:t>
            </a:r>
            <a:r>
              <a:rPr lang="ru-RU" sz="2900" b="1" i="0" u="none" strike="noStrike" cap="none" dirty="0" err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finish-finish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FF)</a:t>
            </a: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Финиш последующей операции зависит от финиша предшествующей операции.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1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создание документа должно быть закончено до завершения его правки.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b="0" i="1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·       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Начало-начало (</a:t>
            </a:r>
            <a:r>
              <a:rPr lang="ru-RU" sz="2900" b="1" i="0" u="none" strike="noStrike" cap="none" dirty="0" err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start-start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SS)</a:t>
            </a: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Старт последующей операции зависит от старта предшествующей операции.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1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выравнивание бетонной поверхности не может начаться до начала заливки фундамента.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900" b="0" i="1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·        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Начало-окончание (</a:t>
            </a:r>
            <a:r>
              <a:rPr lang="ru-RU" sz="2900" b="1" i="0" u="none" strike="noStrike" cap="none" dirty="0" err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start-finish</a:t>
            </a:r>
            <a:r>
              <a:rPr lang="ru-RU" sz="29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SF). </a:t>
            </a:r>
            <a:r>
              <a:rPr lang="ru-RU" sz="29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Финиш последующей операции зависит от старта предшествующей операции.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900" b="0" i="1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первая смена службы охраны не может закончиться, пока не начнется вторая смена службы охраны.</a:t>
            </a:r>
            <a:endParaRPr sz="2900" b="0" i="1" u="none" strike="noStrike" cap="none" dirty="0">
              <a:solidFill>
                <a:srgbClr val="1A1A1A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0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3" name="Google Shape;883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7" name="Google Shape;887;p5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888" name="Google Shape;888;p5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01" name="Google Shape;901;p5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3;p55">
            <a:extLst>
              <a:ext uri="{FF2B5EF4-FFF2-40B4-BE49-F238E27FC236}">
                <a16:creationId xmlns:a16="http://schemas.microsoft.com/office/drawing/2014/main" id="{A9F284A7-721E-4C26-AF06-29746CC2283B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84;p55">
            <a:extLst>
              <a:ext uri="{FF2B5EF4-FFF2-40B4-BE49-F238E27FC236}">
                <a16:creationId xmlns:a16="http://schemas.microsoft.com/office/drawing/2014/main" id="{F10A8974-A810-43AD-9C8E-D3A3664C3262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85;p55">
            <a:extLst>
              <a:ext uri="{FF2B5EF4-FFF2-40B4-BE49-F238E27FC236}">
                <a16:creationId xmlns:a16="http://schemas.microsoft.com/office/drawing/2014/main" id="{887BFF1F-55AF-4700-BE2B-ED31EC7071EB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86;p55">
            <a:extLst>
              <a:ext uri="{FF2B5EF4-FFF2-40B4-BE49-F238E27FC236}">
                <a16:creationId xmlns:a16="http://schemas.microsoft.com/office/drawing/2014/main" id="{9904D85B-9451-42BD-B97D-F190A49FA455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887;p55">
            <a:extLst>
              <a:ext uri="{FF2B5EF4-FFF2-40B4-BE49-F238E27FC236}">
                <a16:creationId xmlns:a16="http://schemas.microsoft.com/office/drawing/2014/main" id="{EDE6D901-9FF2-4B52-9F53-E2814986E11D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" name="Google Shape;888;p55">
              <a:extLst>
                <a:ext uri="{FF2B5EF4-FFF2-40B4-BE49-F238E27FC236}">
                  <a16:creationId xmlns:a16="http://schemas.microsoft.com/office/drawing/2014/main" id="{DBAC2DC8-66AC-451C-8F03-ABB1801A518D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889;p55">
              <a:extLst>
                <a:ext uri="{FF2B5EF4-FFF2-40B4-BE49-F238E27FC236}">
                  <a16:creationId xmlns:a16="http://schemas.microsoft.com/office/drawing/2014/main" id="{EDC96A80-D8B4-4183-B446-FEDA712F95E3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890;p55">
              <a:extLst>
                <a:ext uri="{FF2B5EF4-FFF2-40B4-BE49-F238E27FC236}">
                  <a16:creationId xmlns:a16="http://schemas.microsoft.com/office/drawing/2014/main" id="{424B20BB-CA71-4FBF-B044-FD15A27B8E30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891;p55">
              <a:extLst>
                <a:ext uri="{FF2B5EF4-FFF2-40B4-BE49-F238E27FC236}">
                  <a16:creationId xmlns:a16="http://schemas.microsoft.com/office/drawing/2014/main" id="{2D6BFD34-8266-49C7-9049-FA2E69099E7C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892;p55">
              <a:extLst>
                <a:ext uri="{FF2B5EF4-FFF2-40B4-BE49-F238E27FC236}">
                  <a16:creationId xmlns:a16="http://schemas.microsoft.com/office/drawing/2014/main" id="{4C09DBBD-3AA0-42D2-B85E-E735C174B1C8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893;p55">
              <a:extLst>
                <a:ext uri="{FF2B5EF4-FFF2-40B4-BE49-F238E27FC236}">
                  <a16:creationId xmlns:a16="http://schemas.microsoft.com/office/drawing/2014/main" id="{51541E68-A796-4E60-9017-9D1E661B1E5D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894;p55">
              <a:extLst>
                <a:ext uri="{FF2B5EF4-FFF2-40B4-BE49-F238E27FC236}">
                  <a16:creationId xmlns:a16="http://schemas.microsoft.com/office/drawing/2014/main" id="{3FD688F7-09EF-49F9-BB5C-514E5CBD6097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895;p55">
              <a:extLst>
                <a:ext uri="{FF2B5EF4-FFF2-40B4-BE49-F238E27FC236}">
                  <a16:creationId xmlns:a16="http://schemas.microsoft.com/office/drawing/2014/main" id="{2938E86A-23EF-41BF-945D-551B8A37B13D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896;p55">
              <a:extLst>
                <a:ext uri="{FF2B5EF4-FFF2-40B4-BE49-F238E27FC236}">
                  <a16:creationId xmlns:a16="http://schemas.microsoft.com/office/drawing/2014/main" id="{951C2265-DDC6-4879-9415-EEB4045BC38C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897;p55">
              <a:extLst>
                <a:ext uri="{FF2B5EF4-FFF2-40B4-BE49-F238E27FC236}">
                  <a16:creationId xmlns:a16="http://schemas.microsoft.com/office/drawing/2014/main" id="{4C4B7510-065A-4D35-8030-F341D0182771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898;p55">
              <a:extLst>
                <a:ext uri="{FF2B5EF4-FFF2-40B4-BE49-F238E27FC236}">
                  <a16:creationId xmlns:a16="http://schemas.microsoft.com/office/drawing/2014/main" id="{81E10A17-0419-48A5-AD21-B86CFB3C316F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899;p55">
              <a:extLst>
                <a:ext uri="{FF2B5EF4-FFF2-40B4-BE49-F238E27FC236}">
                  <a16:creationId xmlns:a16="http://schemas.microsoft.com/office/drawing/2014/main" id="{35CDA6A0-C482-432A-85A8-1ED8CE77517C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900;p55">
              <a:extLst>
                <a:ext uri="{FF2B5EF4-FFF2-40B4-BE49-F238E27FC236}">
                  <a16:creationId xmlns:a16="http://schemas.microsoft.com/office/drawing/2014/main" id="{0CF5B6BA-5745-40BE-A7B7-9ACA55940A31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" name="Google Shape;901;p55">
            <a:extLst>
              <a:ext uri="{FF2B5EF4-FFF2-40B4-BE49-F238E27FC236}">
                <a16:creationId xmlns:a16="http://schemas.microsoft.com/office/drawing/2014/main" id="{EA179D3A-2964-4296-BED0-CA8D6349CD1F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B26860E-3014-469A-A044-3F53055D1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5160"/>
          <a:stretch/>
        </p:blipFill>
        <p:spPr bwMode="auto">
          <a:xfrm>
            <a:off x="14014750" y="1935664"/>
            <a:ext cx="6097209" cy="97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00E8714-F4DE-411D-A6D3-D32C0EA4BC98}"/>
              </a:ext>
            </a:extLst>
          </p:cNvPr>
          <p:cNvSpPr/>
          <p:nvPr/>
        </p:nvSpPr>
        <p:spPr>
          <a:xfrm>
            <a:off x="14014750" y="0"/>
            <a:ext cx="6089350" cy="193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Советы от </a:t>
            </a:r>
            <a:r>
              <a:rPr lang="ru-RU" sz="4800" dirty="0" err="1"/>
              <a:t>КЭПа</a:t>
            </a:r>
            <a:endParaRPr lang="ru-RU" sz="4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FBCB63-8EAC-4ED3-BD46-8D768B2BDC22}"/>
              </a:ext>
            </a:extLst>
          </p:cNvPr>
          <p:cNvSpPr txBox="1"/>
          <p:nvPr/>
        </p:nvSpPr>
        <p:spPr>
          <a:xfrm>
            <a:off x="693960" y="1738858"/>
            <a:ext cx="1315695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900" b="1" dirty="0">
                <a:solidFill>
                  <a:srgbClr val="010101"/>
                </a:solidFill>
                <a:latin typeface="IBM Plex Sans"/>
              </a:rPr>
              <a:t>Классическое управление:</a:t>
            </a:r>
          </a:p>
          <a:p>
            <a:r>
              <a:rPr lang="ru-RU" sz="2900" dirty="0">
                <a:solidFill>
                  <a:srgbClr val="010101"/>
                </a:solidFill>
                <a:latin typeface="IBM Plex Sans"/>
              </a:rPr>
              <a:t>План график проекта мы начинаем рисовать с конца.</a:t>
            </a:r>
          </a:p>
          <a:p>
            <a:r>
              <a:rPr lang="ru-RU" sz="2900" dirty="0">
                <a:solidFill>
                  <a:srgbClr val="010101"/>
                </a:solidFill>
                <a:latin typeface="IBM Plex Sans"/>
              </a:rPr>
              <a:t>Определяем дату сдачи проекта и движемся от нее к сегодняшнему дню.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927FDCA-F422-4124-9D24-6721AABA4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8756" y="3490602"/>
            <a:ext cx="6097209" cy="3821537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E141818E-DEE1-4FD6-A609-07C6D1F682CB}"/>
              </a:ext>
            </a:extLst>
          </p:cNvPr>
          <p:cNvSpPr/>
          <p:nvPr/>
        </p:nvSpPr>
        <p:spPr>
          <a:xfrm>
            <a:off x="8621367" y="6889241"/>
            <a:ext cx="778437" cy="42289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88E8CC28-E7CD-47A4-8AD6-9B5A099387E4}"/>
              </a:ext>
            </a:extLst>
          </p:cNvPr>
          <p:cNvCxnSpPr>
            <a:cxnSpLocks/>
            <a:stCxn id="26" idx="4"/>
            <a:endCxn id="25" idx="2"/>
          </p:cNvCxnSpPr>
          <p:nvPr/>
        </p:nvCxnSpPr>
        <p:spPr>
          <a:xfrm rot="5400000" flipH="1">
            <a:off x="7598973" y="5900528"/>
            <a:ext cx="1" cy="2823225"/>
          </a:xfrm>
          <a:prstGeom prst="curvedConnector3">
            <a:avLst>
              <a:gd name="adj1" fmla="val -2286000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3A21F9-3775-4FC9-8BB2-3D9182F5D9E8}"/>
              </a:ext>
            </a:extLst>
          </p:cNvPr>
          <p:cNvSpPr txBox="1"/>
          <p:nvPr/>
        </p:nvSpPr>
        <p:spPr>
          <a:xfrm>
            <a:off x="693959" y="7722867"/>
            <a:ext cx="1315695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900" b="1" dirty="0">
                <a:solidFill>
                  <a:srgbClr val="010101"/>
                </a:solidFill>
                <a:latin typeface="IBM Plex Sans"/>
              </a:rPr>
              <a:t>Гибкое управление:</a:t>
            </a:r>
          </a:p>
          <a:p>
            <a:r>
              <a:rPr lang="ru-RU" sz="2900" dirty="0" err="1">
                <a:solidFill>
                  <a:srgbClr val="010101"/>
                </a:solidFill>
                <a:latin typeface="IBM Plex Sans"/>
              </a:rPr>
              <a:t>Верхнеуровневое</a:t>
            </a:r>
            <a:r>
              <a:rPr lang="ru-RU" sz="2900" dirty="0">
                <a:solidFill>
                  <a:srgbClr val="010101"/>
                </a:solidFill>
                <a:latin typeface="IBM Plex Sans"/>
              </a:rPr>
              <a:t> планирование сроков спринтов.</a:t>
            </a:r>
          </a:p>
          <a:p>
            <a:r>
              <a:rPr lang="ru-RU" sz="2900" dirty="0">
                <a:solidFill>
                  <a:srgbClr val="010101"/>
                </a:solidFill>
                <a:latin typeface="IBM Plex Sans"/>
              </a:rPr>
              <a:t>Детализация внутри каждого спринта отдельно исходя из </a:t>
            </a:r>
            <a:r>
              <a:rPr lang="ru-RU" sz="2900" dirty="0" err="1">
                <a:solidFill>
                  <a:srgbClr val="010101"/>
                </a:solidFill>
                <a:latin typeface="IBM Plex Sans"/>
              </a:rPr>
              <a:t>бэклога</a:t>
            </a:r>
            <a:r>
              <a:rPr lang="ru-RU" sz="2900" dirty="0">
                <a:solidFill>
                  <a:srgbClr val="010101"/>
                </a:solidFill>
                <a:latin typeface="IBM Plex Sans"/>
              </a:rPr>
              <a:t>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5E2861-4D3A-4B8A-B3F1-B0886FA5B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594" r="404"/>
          <a:stretch/>
        </p:blipFill>
        <p:spPr bwMode="auto">
          <a:xfrm>
            <a:off x="3819335" y="9252730"/>
            <a:ext cx="6906198" cy="24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0EDDA7C3-ADA9-4A32-9A04-FB65B6C32927}"/>
              </a:ext>
            </a:extLst>
          </p:cNvPr>
          <p:cNvSpPr/>
          <p:nvPr/>
        </p:nvSpPr>
        <p:spPr>
          <a:xfrm>
            <a:off x="7319118" y="9059420"/>
            <a:ext cx="457201" cy="5053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4AC9579-FEF9-4AD9-9338-DCCFF49A2ED6}"/>
              </a:ext>
            </a:extLst>
          </p:cNvPr>
          <p:cNvSpPr/>
          <p:nvPr/>
        </p:nvSpPr>
        <p:spPr>
          <a:xfrm>
            <a:off x="7776319" y="10268262"/>
            <a:ext cx="845048" cy="22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96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7"/>
          <p:cNvSpPr txBox="1">
            <a:spLocks noGrp="1"/>
          </p:cNvSpPr>
          <p:nvPr>
            <p:ph type="title"/>
          </p:nvPr>
        </p:nvSpPr>
        <p:spPr>
          <a:xfrm>
            <a:off x="993825" y="2231350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 Project roadmap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3" name="Google Shape;933;p57"/>
          <p:cNvSpPr txBox="1"/>
          <p:nvPr/>
        </p:nvSpPr>
        <p:spPr>
          <a:xfrm>
            <a:off x="1146225" y="4351625"/>
            <a:ext cx="17137200" cy="15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9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 вот Project roadmap  - это про другое. Это про ген. план, который позволяет охватить основные вехи проекта. </a:t>
            </a: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9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4" name="Google Shape;934;p57"/>
          <p:cNvSpPr/>
          <p:nvPr/>
        </p:nvSpPr>
        <p:spPr>
          <a:xfrm>
            <a:off x="1794250" y="6788525"/>
            <a:ext cx="5092200" cy="1347000"/>
          </a:xfrm>
          <a:prstGeom prst="roundRect">
            <a:avLst>
              <a:gd name="adj" fmla="val 50000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ru-RU" sz="2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ключевые задачи проекта </a:t>
            </a:r>
            <a:endParaRPr sz="29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5" name="Google Shape;935;p57"/>
          <p:cNvSpPr/>
          <p:nvPr/>
        </p:nvSpPr>
        <p:spPr>
          <a:xfrm>
            <a:off x="12127450" y="6788525"/>
            <a:ext cx="5092200" cy="1347000"/>
          </a:xfrm>
          <a:prstGeom prst="roundRect">
            <a:avLst>
              <a:gd name="adj" fmla="val 50000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ru-RU" sz="2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Понятная и простая форма </a:t>
            </a:r>
            <a:endParaRPr sz="29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6" name="Google Shape;936;p57"/>
          <p:cNvSpPr/>
          <p:nvPr/>
        </p:nvSpPr>
        <p:spPr>
          <a:xfrm>
            <a:off x="7016325" y="9142050"/>
            <a:ext cx="5092200" cy="1347000"/>
          </a:xfrm>
          <a:prstGeom prst="roundRect">
            <a:avLst>
              <a:gd name="adj" fmla="val 50000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ru-RU" sz="29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мы сейчас</a:t>
            </a:r>
            <a:endParaRPr sz="29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7" name="Google Shape;937;p5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5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5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42" name="Google Shape;942;p5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5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55" name="Google Shape;955;p5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8"/>
          <p:cNvSpPr txBox="1">
            <a:spLocks noGrp="1"/>
          </p:cNvSpPr>
          <p:nvPr>
            <p:ph type="title"/>
          </p:nvPr>
        </p:nvSpPr>
        <p:spPr>
          <a:xfrm>
            <a:off x="464695" y="1790915"/>
            <a:ext cx="180528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Визуализация дорожной карты</a:t>
            </a:r>
            <a:endParaRPr sz="6600" b="1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61" name="Google Shape;96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695" y="3567659"/>
            <a:ext cx="9396532" cy="571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1225" y="3567659"/>
            <a:ext cx="9268179" cy="5500466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5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5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5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68" name="Google Shape;968;p5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81" name="Google Shape;981;p5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9"/>
          <p:cNvSpPr txBox="1"/>
          <p:nvPr/>
        </p:nvSpPr>
        <p:spPr>
          <a:xfrm>
            <a:off x="996007" y="2348919"/>
            <a:ext cx="11538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Критический путь проекта</a:t>
            </a:r>
            <a:endParaRPr sz="6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87" name="Google Shape;987;p59"/>
          <p:cNvSpPr txBox="1"/>
          <p:nvPr/>
        </p:nvSpPr>
        <p:spPr>
          <a:xfrm>
            <a:off x="1041408" y="3647353"/>
            <a:ext cx="183897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</a:t>
            </a: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последовательность плановых операций, определяющих продолжительность проекта. Обычно является самой продолжительной цепочкой работ в проекте.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исполнении проекта руководитель должен заботиться о первоочередном </a:t>
            </a:r>
            <a:r>
              <a:rPr lang="ru-RU" sz="33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</a:t>
            </a: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полнении задач на критическом пути и следить за появлением других критических путей</a:t>
            </a:r>
            <a:r>
              <a:rPr lang="ru-RU"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8" name="Google Shape;98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243" y="7333740"/>
            <a:ext cx="13330588" cy="3504246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5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5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5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5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94" name="Google Shape;994;p5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07" name="Google Shape;1007;p59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31BEA-8B98-430A-931F-5D02ACFC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088" y="1589190"/>
            <a:ext cx="17564401" cy="1030500"/>
          </a:xfrm>
        </p:spPr>
        <p:txBody>
          <a:bodyPr/>
          <a:lstStyle/>
          <a:p>
            <a:r>
              <a:rPr lang="en-US" dirty="0"/>
              <a:t>RACI/RASCI  </a:t>
            </a:r>
            <a:r>
              <a:rPr lang="ru-RU" dirty="0"/>
              <a:t>матрица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4C7DF1FD-4F15-4C22-A552-B5C87101D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088" y="3386827"/>
            <a:ext cx="9176204" cy="6923100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RACI </a:t>
            </a:r>
            <a:r>
              <a:rPr lang="ru-RU" dirty="0"/>
              <a:t>матрица визуализирует распределение ролей в проекте: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en-US" sz="2800" b="1" dirty="0"/>
              <a:t>R</a:t>
            </a:r>
            <a:r>
              <a:rPr lang="en-US" sz="2800" dirty="0"/>
              <a:t> – responsible </a:t>
            </a:r>
            <a:r>
              <a:rPr lang="ru-RU" sz="2800" dirty="0"/>
              <a:t>(исполнитель) – «делает работу руками»</a:t>
            </a:r>
          </a:p>
          <a:p>
            <a:pPr marL="139700" indent="0">
              <a:buNone/>
            </a:pPr>
            <a:r>
              <a:rPr lang="ru-RU" sz="2800" b="1" dirty="0"/>
              <a:t>А</a:t>
            </a:r>
            <a:r>
              <a:rPr lang="ru-RU" sz="2800" dirty="0"/>
              <a:t> – </a:t>
            </a:r>
            <a:r>
              <a:rPr lang="en-US" sz="2800" dirty="0"/>
              <a:t>accountable </a:t>
            </a:r>
            <a:r>
              <a:rPr lang="ru-RU" sz="2800" dirty="0"/>
              <a:t>(ответственный) – </a:t>
            </a:r>
            <a:r>
              <a:rPr lang="ru-RU" sz="2800" dirty="0" err="1"/>
              <a:t>финально</a:t>
            </a:r>
            <a:r>
              <a:rPr lang="ru-RU" sz="2800" dirty="0"/>
              <a:t> отвечает за результат</a:t>
            </a:r>
          </a:p>
          <a:p>
            <a:pPr marL="139700" indent="0">
              <a:buNone/>
            </a:pPr>
            <a:r>
              <a:rPr lang="en-US" sz="2800" b="1" dirty="0"/>
              <a:t>S</a:t>
            </a:r>
            <a:r>
              <a:rPr lang="en-US" sz="2800" dirty="0"/>
              <a:t> – supporting </a:t>
            </a:r>
            <a:r>
              <a:rPr lang="ru-RU" sz="2800" dirty="0"/>
              <a:t>(помогающий) – помогает </a:t>
            </a:r>
            <a:r>
              <a:rPr lang="en-US" sz="2800" dirty="0"/>
              <a:t>A/R </a:t>
            </a:r>
            <a:r>
              <a:rPr lang="ru-RU" sz="2800" dirty="0"/>
              <a:t>выполнять задачу</a:t>
            </a:r>
          </a:p>
          <a:p>
            <a:pPr marL="139700" indent="0">
              <a:buNone/>
            </a:pPr>
            <a:r>
              <a:rPr lang="ru-RU" sz="2800" b="1" dirty="0"/>
              <a:t>С</a:t>
            </a:r>
            <a:r>
              <a:rPr lang="ru-RU" sz="2800" dirty="0"/>
              <a:t> – </a:t>
            </a:r>
            <a:r>
              <a:rPr lang="en-US" sz="2800" dirty="0"/>
              <a:t>consulted </a:t>
            </a:r>
            <a:r>
              <a:rPr lang="ru-RU" sz="2800" dirty="0"/>
              <a:t>(предоставляет консультацию) – дает экспертные данные по запросу </a:t>
            </a:r>
            <a:r>
              <a:rPr lang="en-US" sz="2800" dirty="0"/>
              <a:t>A/R</a:t>
            </a:r>
          </a:p>
          <a:p>
            <a:pPr marL="139700" indent="0">
              <a:buNone/>
            </a:pPr>
            <a:r>
              <a:rPr lang="en-US" sz="2800" b="1" dirty="0"/>
              <a:t>I</a:t>
            </a:r>
            <a:r>
              <a:rPr lang="en-US" sz="2800" dirty="0"/>
              <a:t> – informed </a:t>
            </a:r>
            <a:r>
              <a:rPr lang="ru-RU" sz="2800" dirty="0"/>
              <a:t>(проинформирован) – получает информацию о результатах действия </a:t>
            </a:r>
            <a:r>
              <a:rPr lang="en-US" sz="2800" dirty="0"/>
              <a:t>A/R</a:t>
            </a:r>
            <a:endParaRPr lang="ru-RU" sz="2800" dirty="0"/>
          </a:p>
        </p:txBody>
      </p:sp>
      <p:sp>
        <p:nvSpPr>
          <p:cNvPr id="4" name="Google Shape;989;p59">
            <a:extLst>
              <a:ext uri="{FF2B5EF4-FFF2-40B4-BE49-F238E27FC236}">
                <a16:creationId xmlns:a16="http://schemas.microsoft.com/office/drawing/2014/main" id="{FEBA3D7B-1590-4B96-ADB3-CFE91A1D408A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90;p59">
            <a:extLst>
              <a:ext uri="{FF2B5EF4-FFF2-40B4-BE49-F238E27FC236}">
                <a16:creationId xmlns:a16="http://schemas.microsoft.com/office/drawing/2014/main" id="{F2F68CB3-E438-40B8-951B-D16CEE079547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91;p59">
            <a:extLst>
              <a:ext uri="{FF2B5EF4-FFF2-40B4-BE49-F238E27FC236}">
                <a16:creationId xmlns:a16="http://schemas.microsoft.com/office/drawing/2014/main" id="{8CCC9521-F9B7-4653-B167-75AA4BF4B957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92;p59">
            <a:extLst>
              <a:ext uri="{FF2B5EF4-FFF2-40B4-BE49-F238E27FC236}">
                <a16:creationId xmlns:a16="http://schemas.microsoft.com/office/drawing/2014/main" id="{EC1CBFA1-1A5A-4759-BABE-D0A6CAC9EBDB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oogle Shape;993;p59">
            <a:extLst>
              <a:ext uri="{FF2B5EF4-FFF2-40B4-BE49-F238E27FC236}">
                <a16:creationId xmlns:a16="http://schemas.microsoft.com/office/drawing/2014/main" id="{719203C6-62F0-4D9F-B4B9-89ECB0445CF4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" name="Google Shape;994;p59">
              <a:extLst>
                <a:ext uri="{FF2B5EF4-FFF2-40B4-BE49-F238E27FC236}">
                  <a16:creationId xmlns:a16="http://schemas.microsoft.com/office/drawing/2014/main" id="{00B055BD-7461-49A6-82FA-D44DA2FDDE35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995;p59">
              <a:extLst>
                <a:ext uri="{FF2B5EF4-FFF2-40B4-BE49-F238E27FC236}">
                  <a16:creationId xmlns:a16="http://schemas.microsoft.com/office/drawing/2014/main" id="{6FF019D5-37E7-4397-9768-F521D758252B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996;p59">
              <a:extLst>
                <a:ext uri="{FF2B5EF4-FFF2-40B4-BE49-F238E27FC236}">
                  <a16:creationId xmlns:a16="http://schemas.microsoft.com/office/drawing/2014/main" id="{C87A93CB-E291-4BC0-9C59-511F203A211A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997;p59">
              <a:extLst>
                <a:ext uri="{FF2B5EF4-FFF2-40B4-BE49-F238E27FC236}">
                  <a16:creationId xmlns:a16="http://schemas.microsoft.com/office/drawing/2014/main" id="{027AF2A7-42E0-4A0F-BE0A-F01B5F7B63DB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998;p59">
              <a:extLst>
                <a:ext uri="{FF2B5EF4-FFF2-40B4-BE49-F238E27FC236}">
                  <a16:creationId xmlns:a16="http://schemas.microsoft.com/office/drawing/2014/main" id="{4E778670-4150-49F3-80B2-462916001CD2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999;p59">
              <a:extLst>
                <a:ext uri="{FF2B5EF4-FFF2-40B4-BE49-F238E27FC236}">
                  <a16:creationId xmlns:a16="http://schemas.microsoft.com/office/drawing/2014/main" id="{FCC7F7CD-3104-46FB-9B9E-6DACFBAD8DF3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1000;p59">
              <a:extLst>
                <a:ext uri="{FF2B5EF4-FFF2-40B4-BE49-F238E27FC236}">
                  <a16:creationId xmlns:a16="http://schemas.microsoft.com/office/drawing/2014/main" id="{B4C7F675-64B4-4C4A-95CC-031655DD585B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001;p59">
              <a:extLst>
                <a:ext uri="{FF2B5EF4-FFF2-40B4-BE49-F238E27FC236}">
                  <a16:creationId xmlns:a16="http://schemas.microsoft.com/office/drawing/2014/main" id="{EDBD6596-A98B-4CD8-A9A8-D1552DB4D9AF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002;p59">
              <a:extLst>
                <a:ext uri="{FF2B5EF4-FFF2-40B4-BE49-F238E27FC236}">
                  <a16:creationId xmlns:a16="http://schemas.microsoft.com/office/drawing/2014/main" id="{00731DE2-77D8-4041-AD8B-B601E95F326B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003;p59">
              <a:extLst>
                <a:ext uri="{FF2B5EF4-FFF2-40B4-BE49-F238E27FC236}">
                  <a16:creationId xmlns:a16="http://schemas.microsoft.com/office/drawing/2014/main" id="{90603FE4-E1DD-406B-90D8-810CC4942EFA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004;p59">
              <a:extLst>
                <a:ext uri="{FF2B5EF4-FFF2-40B4-BE49-F238E27FC236}">
                  <a16:creationId xmlns:a16="http://schemas.microsoft.com/office/drawing/2014/main" id="{25071D8C-107B-4835-9E1B-09618ABAA8E7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1005;p59">
              <a:extLst>
                <a:ext uri="{FF2B5EF4-FFF2-40B4-BE49-F238E27FC236}">
                  <a16:creationId xmlns:a16="http://schemas.microsoft.com/office/drawing/2014/main" id="{7998B9FB-0B3B-459B-A9A7-F3B86743AC01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1006;p59">
              <a:extLst>
                <a:ext uri="{FF2B5EF4-FFF2-40B4-BE49-F238E27FC236}">
                  <a16:creationId xmlns:a16="http://schemas.microsoft.com/office/drawing/2014/main" id="{C4EF69A5-538A-4FFD-93CA-A2E51A61016D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" name="Google Shape;1007;p59">
            <a:extLst>
              <a:ext uri="{FF2B5EF4-FFF2-40B4-BE49-F238E27FC236}">
                <a16:creationId xmlns:a16="http://schemas.microsoft.com/office/drawing/2014/main" id="{B4D18C57-5AA4-4D49-80E8-6E88300A957C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69F53C-7C16-432D-9480-474B11AE4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5846" y="3386827"/>
            <a:ext cx="8942067" cy="6154009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D45FF31-A97B-42EF-B364-C410DF3480B2}"/>
              </a:ext>
            </a:extLst>
          </p:cNvPr>
          <p:cNvSpPr/>
          <p:nvPr/>
        </p:nvSpPr>
        <p:spPr>
          <a:xfrm>
            <a:off x="1047088" y="9585139"/>
            <a:ext cx="9176205" cy="1571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300" dirty="0">
                <a:solidFill>
                  <a:srgbClr val="1D1D1B"/>
                </a:solidFill>
                <a:latin typeface="IBM Plex Sans"/>
                <a:sym typeface="IBM Plex Sans"/>
              </a:rPr>
              <a:t>ВАЖНО!</a:t>
            </a:r>
          </a:p>
          <a:p>
            <a:pPr algn="ctr"/>
            <a:endParaRPr lang="ru-RU" sz="1800" dirty="0">
              <a:solidFill>
                <a:srgbClr val="1D1D1B"/>
              </a:solidFill>
              <a:latin typeface="IBM Plex Sans"/>
              <a:sym typeface="IBM Plex Sans"/>
            </a:endParaRPr>
          </a:p>
          <a:p>
            <a:pPr algn="ctr"/>
            <a:r>
              <a:rPr lang="ru-RU" sz="3300" dirty="0">
                <a:solidFill>
                  <a:srgbClr val="1D1D1B"/>
                </a:solidFill>
                <a:latin typeface="IBM Plex Sans"/>
                <a:sym typeface="IBM Plex Sans"/>
              </a:rPr>
              <a:t>Одно действие = один </a:t>
            </a:r>
            <a:r>
              <a:rPr lang="en-US" sz="3300" dirty="0">
                <a:solidFill>
                  <a:srgbClr val="1D1D1B"/>
                </a:solidFill>
                <a:latin typeface="IBM Plex Sans"/>
                <a:sym typeface="IBM Plex Sans"/>
              </a:rPr>
              <a:t>Accountable </a:t>
            </a:r>
            <a:r>
              <a:rPr lang="ru-RU" sz="3300" dirty="0">
                <a:solidFill>
                  <a:srgbClr val="1D1D1B"/>
                </a:solidFill>
                <a:latin typeface="IBM Plex Sans"/>
                <a:sym typeface="IBM Plex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05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675341" y="5936991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1183210" y="202088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1183210" y="390564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1677641" y="2044216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2815727" y="2039600"/>
            <a:ext cx="1386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IBM Plex Sans"/>
              </a:rPr>
              <a:t>Урок 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cs typeface="Arial"/>
              <a:sym typeface="IBM Plex San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815571" y="2446975"/>
            <a:ext cx="822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sym typeface="Arial"/>
              </a:rPr>
              <a:t>Инициация проекта</a:t>
            </a:r>
            <a:endParaRPr sz="3300" b="0" dirty="0">
              <a:solidFill>
                <a:srgbClr val="9597A6"/>
              </a:solidFill>
              <a:latin typeface="IBM Plex Sans Medium"/>
              <a:sym typeface="Arial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2815578" y="3899649"/>
            <a:ext cx="8001900" cy="16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IBM Plex Sans Medium"/>
              </a:rPr>
              <a:t>Урок 2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cs typeface="Arial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IBM Plex Sans Medium"/>
              </a:rPr>
              <a:t>Планирование проекта </a:t>
            </a:r>
            <a:b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815571" y="7646148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4</a:t>
            </a:r>
            <a:endParaRPr kumimoji="0" sz="24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сроков и бюджета проекта</a:t>
            </a:r>
          </a:p>
        </p:txBody>
      </p:sp>
      <p:sp>
        <p:nvSpPr>
          <p:cNvPr id="265" name="Google Shape;265;p27"/>
          <p:cNvSpPr txBox="1"/>
          <p:nvPr/>
        </p:nvSpPr>
        <p:spPr>
          <a:xfrm>
            <a:off x="2815589" y="9764775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5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рисками</a:t>
            </a:r>
            <a:endParaRPr kumimoji="0" lang="ru-RU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815729" y="5865350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sym typeface="IBM Plex Sans Medium"/>
              </a:rPr>
              <a:t>Урок 3</a:t>
            </a:r>
            <a:endParaRPr sz="2400" dirty="0">
              <a:solidFill>
                <a:srgbClr val="9597A6"/>
              </a:solidFill>
              <a:latin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sym typeface="IBM Plex Sans Medium"/>
              </a:rPr>
              <a:t>Формирование и утверждение </a:t>
            </a:r>
            <a:r>
              <a:rPr lang="ru-RU" sz="3300" dirty="0" err="1">
                <a:solidFill>
                  <a:srgbClr val="9597A6"/>
                </a:solidFill>
                <a:latin typeface="IBM Plex Sans Medium"/>
                <a:sym typeface="IBM Plex Sans Medium"/>
              </a:rPr>
              <a:t>Scope</a:t>
            </a:r>
            <a:endParaRPr lang="ru-RU" sz="3300" dirty="0">
              <a:solidFill>
                <a:srgbClr val="9597A6"/>
              </a:solidFill>
              <a:latin typeface="IBM Plex Sans Medium"/>
              <a:sym typeface="IBM Plex Sans Medium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505559" y="2196507"/>
            <a:ext cx="33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4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540261" y="810078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69" name="Google Shape;269;p2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70" name="Google Shape;270;p2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27"/>
          <p:cNvSpPr/>
          <p:nvPr/>
        </p:nvSpPr>
        <p:spPr>
          <a:xfrm>
            <a:off x="1794249" y="571975"/>
            <a:ext cx="11585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 | Где мы находимся?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1479643" y="2196623"/>
            <a:ext cx="398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186260" y="5895113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1182910" y="38803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536911" y="61107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536911" y="41086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540261" y="1000070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kumimoji="0" sz="3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1186860" y="586215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11186860" y="774691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11683414" y="3110025"/>
            <a:ext cx="134016" cy="7611248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12525146" y="767872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8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12525146" y="9910687"/>
            <a:ext cx="6523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Практическая бизнес-игра</a:t>
            </a:r>
            <a:endParaRPr sz="3300" b="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2525146" y="5808799"/>
            <a:ext cx="6523500" cy="16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7 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 err="1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Benchmark</a:t>
            </a: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 и экономические параметры проекта</a:t>
            </a:r>
          </a:p>
        </p:txBody>
      </p:sp>
      <p:sp>
        <p:nvSpPr>
          <p:cNvPr id="297" name="Google Shape;297;p27"/>
          <p:cNvSpPr txBox="1"/>
          <p:nvPr/>
        </p:nvSpPr>
        <p:spPr>
          <a:xfrm>
            <a:off x="12525146" y="3285541"/>
            <a:ext cx="6523500" cy="144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9597A6"/>
              </a:solidFill>
              <a:effectLst/>
              <a:uLnTx/>
              <a:uFillTx/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Практический воркшоп по управлению бюджетом и рисками проекта</a:t>
            </a:r>
          </a:p>
        </p:txBody>
      </p:sp>
      <p:sp>
        <p:nvSpPr>
          <p:cNvPr id="298" name="Google Shape;298;p27"/>
          <p:cNvSpPr/>
          <p:nvPr/>
        </p:nvSpPr>
        <p:spPr>
          <a:xfrm>
            <a:off x="11189910" y="9736388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11186560" y="779785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11189910" y="585930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11540561" y="801575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1540551" y="608881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7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" name="Google Shape;303;p27">
            <a:extLst>
              <a:ext uri="{FF2B5EF4-FFF2-40B4-BE49-F238E27FC236}">
                <a16:creationId xmlns:a16="http://schemas.microsoft.com/office/drawing/2014/main" id="{57C2C531-541C-45BA-9633-5C6734104181}"/>
              </a:ext>
            </a:extLst>
          </p:cNvPr>
          <p:cNvSpPr txBox="1"/>
          <p:nvPr/>
        </p:nvSpPr>
        <p:spPr>
          <a:xfrm>
            <a:off x="11540551" y="9938399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64B2B-0720-463A-ADCB-FEFA8ED7F0C6}"/>
              </a:ext>
            </a:extLst>
          </p:cNvPr>
          <p:cNvSpPr txBox="1"/>
          <p:nvPr/>
        </p:nvSpPr>
        <p:spPr>
          <a:xfrm>
            <a:off x="12525146" y="8028919"/>
            <a:ext cx="72019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Medium"/>
                <a:cs typeface="Arial"/>
                <a:sym typeface="Arial"/>
              </a:rPr>
              <a:t>Выбор подрядчика и работа с ним</a:t>
            </a:r>
          </a:p>
        </p:txBody>
      </p:sp>
      <p:sp>
        <p:nvSpPr>
          <p:cNvPr id="63" name="Google Shape;294;p27">
            <a:extLst>
              <a:ext uri="{FF2B5EF4-FFF2-40B4-BE49-F238E27FC236}">
                <a16:creationId xmlns:a16="http://schemas.microsoft.com/office/drawing/2014/main" id="{9E867D31-3D3D-4600-8257-50C5622D1E14}"/>
              </a:ext>
            </a:extLst>
          </p:cNvPr>
          <p:cNvSpPr txBox="1"/>
          <p:nvPr/>
        </p:nvSpPr>
        <p:spPr>
          <a:xfrm>
            <a:off x="12525146" y="947409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50" b="0" i="0" u="none" strike="noStrike" kern="0" cap="none" spc="0" normalizeH="0" baseline="0" noProof="0" dirty="0">
                <a:ln>
                  <a:noFill/>
                </a:ln>
                <a:solidFill>
                  <a:srgbClr val="858793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Урок 9</a:t>
            </a:r>
            <a:endParaRPr kumimoji="0" sz="24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302;p27">
            <a:extLst>
              <a:ext uri="{FF2B5EF4-FFF2-40B4-BE49-F238E27FC236}">
                <a16:creationId xmlns:a16="http://schemas.microsoft.com/office/drawing/2014/main" id="{DC9F03FF-BD22-4D97-8DD6-742FD9649B24}"/>
              </a:ext>
            </a:extLst>
          </p:cNvPr>
          <p:cNvSpPr/>
          <p:nvPr/>
        </p:nvSpPr>
        <p:spPr>
          <a:xfrm>
            <a:off x="11186560" y="3456227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11546593" y="3676335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1" i="0" u="none" strike="noStrike" kern="0" cap="none" spc="0" normalizeH="0" baseline="0" noProof="0" dirty="0">
                <a:ln>
                  <a:noFill/>
                </a:ln>
                <a:solidFill>
                  <a:srgbClr val="9597A6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" name="Звезда: 5 точек 64">
            <a:extLst>
              <a:ext uri="{FF2B5EF4-FFF2-40B4-BE49-F238E27FC236}">
                <a16:creationId xmlns:a16="http://schemas.microsoft.com/office/drawing/2014/main" id="{D5090EEB-F56E-439D-9B1B-D96FEC3F79A2}"/>
              </a:ext>
            </a:extLst>
          </p:cNvPr>
          <p:cNvSpPr/>
          <p:nvPr/>
        </p:nvSpPr>
        <p:spPr>
          <a:xfrm>
            <a:off x="10291196" y="3647725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6" name="Звезда: 5 точек 65">
            <a:extLst>
              <a:ext uri="{FF2B5EF4-FFF2-40B4-BE49-F238E27FC236}">
                <a16:creationId xmlns:a16="http://schemas.microsoft.com/office/drawing/2014/main" id="{1FC3EE60-92BB-4C63-AE79-0DFCE4760CF1}"/>
              </a:ext>
            </a:extLst>
          </p:cNvPr>
          <p:cNvSpPr/>
          <p:nvPr/>
        </p:nvSpPr>
        <p:spPr>
          <a:xfrm>
            <a:off x="10296690" y="9778362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4" name="Google Shape;283;p27">
            <a:extLst>
              <a:ext uri="{FF2B5EF4-FFF2-40B4-BE49-F238E27FC236}">
                <a16:creationId xmlns:a16="http://schemas.microsoft.com/office/drawing/2014/main" id="{A2565102-EE8E-447B-A952-1E26505E5889}"/>
              </a:ext>
            </a:extLst>
          </p:cNvPr>
          <p:cNvSpPr/>
          <p:nvPr/>
        </p:nvSpPr>
        <p:spPr>
          <a:xfrm>
            <a:off x="1078440" y="7693393"/>
            <a:ext cx="1193800" cy="1193800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645790" y="1978"/>
                </a:lnTo>
                <a:lnTo>
                  <a:pt x="693650" y="7811"/>
                </a:lnTo>
                <a:lnTo>
                  <a:pt x="740267" y="17345"/>
                </a:lnTo>
                <a:lnTo>
                  <a:pt x="785487" y="30427"/>
                </a:lnTo>
                <a:lnTo>
                  <a:pt x="829156" y="46903"/>
                </a:lnTo>
                <a:lnTo>
                  <a:pt x="871121" y="66618"/>
                </a:lnTo>
                <a:lnTo>
                  <a:pt x="911229" y="89420"/>
                </a:lnTo>
                <a:lnTo>
                  <a:pt x="949325" y="115156"/>
                </a:lnTo>
                <a:lnTo>
                  <a:pt x="985256" y="143670"/>
                </a:lnTo>
                <a:lnTo>
                  <a:pt x="1018869" y="174811"/>
                </a:lnTo>
                <a:lnTo>
                  <a:pt x="1050009" y="208424"/>
                </a:lnTo>
                <a:lnTo>
                  <a:pt x="1078524" y="244355"/>
                </a:lnTo>
                <a:lnTo>
                  <a:pt x="1104259" y="282451"/>
                </a:lnTo>
                <a:lnTo>
                  <a:pt x="1127062" y="322558"/>
                </a:lnTo>
                <a:lnTo>
                  <a:pt x="1146777" y="364524"/>
                </a:lnTo>
                <a:lnTo>
                  <a:pt x="1163253" y="408193"/>
                </a:lnTo>
                <a:lnTo>
                  <a:pt x="1176335" y="453413"/>
                </a:lnTo>
                <a:lnTo>
                  <a:pt x="1185869" y="500030"/>
                </a:lnTo>
                <a:lnTo>
                  <a:pt x="1191702" y="547890"/>
                </a:lnTo>
                <a:lnTo>
                  <a:pt x="1193680" y="596840"/>
                </a:lnTo>
                <a:lnTo>
                  <a:pt x="1191702" y="645790"/>
                </a:lnTo>
                <a:lnTo>
                  <a:pt x="1185869" y="693650"/>
                </a:lnTo>
                <a:lnTo>
                  <a:pt x="1176335" y="740267"/>
                </a:lnTo>
                <a:lnTo>
                  <a:pt x="1163253" y="785487"/>
                </a:lnTo>
                <a:lnTo>
                  <a:pt x="1146777" y="829156"/>
                </a:lnTo>
                <a:lnTo>
                  <a:pt x="1127062" y="871121"/>
                </a:lnTo>
                <a:lnTo>
                  <a:pt x="1104259" y="911229"/>
                </a:lnTo>
                <a:lnTo>
                  <a:pt x="1078524" y="949325"/>
                </a:lnTo>
                <a:lnTo>
                  <a:pt x="1050009" y="985256"/>
                </a:lnTo>
                <a:lnTo>
                  <a:pt x="1018869" y="1018869"/>
                </a:lnTo>
                <a:lnTo>
                  <a:pt x="985256" y="1050009"/>
                </a:lnTo>
                <a:lnTo>
                  <a:pt x="949325" y="1078524"/>
                </a:lnTo>
                <a:lnTo>
                  <a:pt x="911229" y="1104259"/>
                </a:lnTo>
                <a:lnTo>
                  <a:pt x="871121" y="1127062"/>
                </a:lnTo>
                <a:lnTo>
                  <a:pt x="829156" y="1146777"/>
                </a:lnTo>
                <a:lnTo>
                  <a:pt x="785487" y="1163253"/>
                </a:lnTo>
                <a:lnTo>
                  <a:pt x="740267" y="1176335"/>
                </a:lnTo>
                <a:lnTo>
                  <a:pt x="693650" y="1185869"/>
                </a:lnTo>
                <a:lnTo>
                  <a:pt x="645790" y="1191702"/>
                </a:lnTo>
                <a:lnTo>
                  <a:pt x="596840" y="1193680"/>
                </a:lnTo>
                <a:lnTo>
                  <a:pt x="547890" y="1191702"/>
                </a:lnTo>
                <a:lnTo>
                  <a:pt x="500030" y="1185869"/>
                </a:lnTo>
                <a:lnTo>
                  <a:pt x="453413" y="1176335"/>
                </a:lnTo>
                <a:lnTo>
                  <a:pt x="408193" y="1163253"/>
                </a:lnTo>
                <a:lnTo>
                  <a:pt x="364524" y="1146777"/>
                </a:lnTo>
                <a:lnTo>
                  <a:pt x="322558" y="1127062"/>
                </a:lnTo>
                <a:lnTo>
                  <a:pt x="282451" y="1104259"/>
                </a:lnTo>
                <a:lnTo>
                  <a:pt x="244355" y="1078524"/>
                </a:lnTo>
                <a:lnTo>
                  <a:pt x="208424" y="1050009"/>
                </a:lnTo>
                <a:lnTo>
                  <a:pt x="174811" y="1018869"/>
                </a:lnTo>
                <a:lnTo>
                  <a:pt x="143670" y="985256"/>
                </a:lnTo>
                <a:lnTo>
                  <a:pt x="115156" y="949325"/>
                </a:lnTo>
                <a:lnTo>
                  <a:pt x="89420" y="911229"/>
                </a:lnTo>
                <a:lnTo>
                  <a:pt x="66618" y="871121"/>
                </a:lnTo>
                <a:lnTo>
                  <a:pt x="46903" y="829156"/>
                </a:lnTo>
                <a:lnTo>
                  <a:pt x="30427" y="785487"/>
                </a:lnTo>
                <a:lnTo>
                  <a:pt x="17345" y="740267"/>
                </a:lnTo>
                <a:lnTo>
                  <a:pt x="7811" y="693650"/>
                </a:lnTo>
                <a:lnTo>
                  <a:pt x="1978" y="645790"/>
                </a:lnTo>
                <a:lnTo>
                  <a:pt x="0" y="596840"/>
                </a:lnTo>
                <a:lnTo>
                  <a:pt x="1978" y="547890"/>
                </a:lnTo>
                <a:lnTo>
                  <a:pt x="7811" y="500030"/>
                </a:lnTo>
                <a:lnTo>
                  <a:pt x="17345" y="453413"/>
                </a:lnTo>
                <a:lnTo>
                  <a:pt x="30427" y="408193"/>
                </a:lnTo>
                <a:lnTo>
                  <a:pt x="46903" y="364524"/>
                </a:lnTo>
                <a:lnTo>
                  <a:pt x="66618" y="322558"/>
                </a:lnTo>
                <a:lnTo>
                  <a:pt x="89420" y="282451"/>
                </a:lnTo>
                <a:lnTo>
                  <a:pt x="115156" y="244355"/>
                </a:lnTo>
                <a:lnTo>
                  <a:pt x="143670" y="208424"/>
                </a:lnTo>
                <a:lnTo>
                  <a:pt x="174811" y="174811"/>
                </a:lnTo>
                <a:lnTo>
                  <a:pt x="208424" y="143670"/>
                </a:lnTo>
                <a:lnTo>
                  <a:pt x="244355" y="115156"/>
                </a:lnTo>
                <a:lnTo>
                  <a:pt x="282451" y="89420"/>
                </a:lnTo>
                <a:lnTo>
                  <a:pt x="322558" y="66618"/>
                </a:lnTo>
                <a:lnTo>
                  <a:pt x="364524" y="46903"/>
                </a:lnTo>
                <a:lnTo>
                  <a:pt x="408193" y="30427"/>
                </a:lnTo>
                <a:lnTo>
                  <a:pt x="453413" y="17345"/>
                </a:lnTo>
                <a:lnTo>
                  <a:pt x="500030" y="7811"/>
                </a:lnTo>
                <a:lnTo>
                  <a:pt x="5478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285;p27">
            <a:extLst>
              <a:ext uri="{FF2B5EF4-FFF2-40B4-BE49-F238E27FC236}">
                <a16:creationId xmlns:a16="http://schemas.microsoft.com/office/drawing/2014/main" id="{A56EDDC8-2624-40AA-9F57-09A5980BBE59}"/>
              </a:ext>
            </a:extLst>
          </p:cNvPr>
          <p:cNvSpPr txBox="1"/>
          <p:nvPr/>
        </p:nvSpPr>
        <p:spPr>
          <a:xfrm>
            <a:off x="1418981" y="7961936"/>
            <a:ext cx="512717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4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" name="Google Shape;286;p27">
            <a:extLst>
              <a:ext uri="{FF2B5EF4-FFF2-40B4-BE49-F238E27FC236}">
                <a16:creationId xmlns:a16="http://schemas.microsoft.com/office/drawing/2014/main" id="{61EDBF5A-29F9-4C94-8CD3-8937E8DFAF9B}"/>
              </a:ext>
            </a:extLst>
          </p:cNvPr>
          <p:cNvSpPr/>
          <p:nvPr/>
        </p:nvSpPr>
        <p:spPr>
          <a:xfrm>
            <a:off x="1182898" y="1925834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88;p27">
            <a:extLst>
              <a:ext uri="{FF2B5EF4-FFF2-40B4-BE49-F238E27FC236}">
                <a16:creationId xmlns:a16="http://schemas.microsoft.com/office/drawing/2014/main" id="{4A45B028-2702-43AD-908B-696B433C7FDC}"/>
              </a:ext>
            </a:extLst>
          </p:cNvPr>
          <p:cNvSpPr txBox="1"/>
          <p:nvPr/>
        </p:nvSpPr>
        <p:spPr>
          <a:xfrm>
            <a:off x="1556257" y="2155084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3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AB4E54-1B2B-484A-856E-C3AB8E29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268" y="1727539"/>
            <a:ext cx="17564401" cy="1030500"/>
          </a:xfrm>
        </p:spPr>
        <p:txBody>
          <a:bodyPr/>
          <a:lstStyle/>
          <a:p>
            <a:r>
              <a:rPr lang="ru-RU" dirty="0" err="1"/>
              <a:t>Лайфхак</a:t>
            </a:r>
            <a:r>
              <a:rPr lang="ru-RU" dirty="0"/>
              <a:t>: </a:t>
            </a:r>
            <a:r>
              <a:rPr lang="en-US" dirty="0"/>
              <a:t>Gant + RACI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216387-6E18-4622-B31A-D4B2C8AF5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088" y="3359254"/>
            <a:ext cx="17548286" cy="703342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Удобно соединять проектный план в виде </a:t>
            </a:r>
            <a:r>
              <a:rPr lang="ru-RU" dirty="0" err="1"/>
              <a:t>Ганта</a:t>
            </a:r>
            <a:r>
              <a:rPr lang="ru-RU" dirty="0"/>
              <a:t> и </a:t>
            </a:r>
            <a:r>
              <a:rPr lang="en-US" dirty="0"/>
              <a:t>RACI </a:t>
            </a:r>
            <a:r>
              <a:rPr lang="ru-RU" dirty="0"/>
              <a:t>матрицу в одном документе</a:t>
            </a:r>
          </a:p>
        </p:txBody>
      </p:sp>
      <p:sp>
        <p:nvSpPr>
          <p:cNvPr id="6" name="Google Shape;989;p59">
            <a:extLst>
              <a:ext uri="{FF2B5EF4-FFF2-40B4-BE49-F238E27FC236}">
                <a16:creationId xmlns:a16="http://schemas.microsoft.com/office/drawing/2014/main" id="{B86010F3-8DD5-46BA-B2DD-FB71B4581488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90;p59">
            <a:extLst>
              <a:ext uri="{FF2B5EF4-FFF2-40B4-BE49-F238E27FC236}">
                <a16:creationId xmlns:a16="http://schemas.microsoft.com/office/drawing/2014/main" id="{FF8B793D-125B-4199-9115-5629DBDF2775}"/>
              </a:ext>
            </a:extLst>
          </p:cNvPr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91;p59">
            <a:extLst>
              <a:ext uri="{FF2B5EF4-FFF2-40B4-BE49-F238E27FC236}">
                <a16:creationId xmlns:a16="http://schemas.microsoft.com/office/drawing/2014/main" id="{8C0F52A4-2D24-4AAE-952D-8028D506F55B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92;p59">
            <a:extLst>
              <a:ext uri="{FF2B5EF4-FFF2-40B4-BE49-F238E27FC236}">
                <a16:creationId xmlns:a16="http://schemas.microsoft.com/office/drawing/2014/main" id="{FAAF144E-FE20-4BBE-80B9-A787ED5F17DB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993;p59">
            <a:extLst>
              <a:ext uri="{FF2B5EF4-FFF2-40B4-BE49-F238E27FC236}">
                <a16:creationId xmlns:a16="http://schemas.microsoft.com/office/drawing/2014/main" id="{AD99AF27-6DAC-46DE-BFF2-4BDEE590D81A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1" name="Google Shape;994;p59">
              <a:extLst>
                <a:ext uri="{FF2B5EF4-FFF2-40B4-BE49-F238E27FC236}">
                  <a16:creationId xmlns:a16="http://schemas.microsoft.com/office/drawing/2014/main" id="{215A1239-015D-421D-B0F1-AD4C911564CD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995;p59">
              <a:extLst>
                <a:ext uri="{FF2B5EF4-FFF2-40B4-BE49-F238E27FC236}">
                  <a16:creationId xmlns:a16="http://schemas.microsoft.com/office/drawing/2014/main" id="{CBFC2D2F-347E-40BD-8CA0-F91CEFC21EA6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996;p59">
              <a:extLst>
                <a:ext uri="{FF2B5EF4-FFF2-40B4-BE49-F238E27FC236}">
                  <a16:creationId xmlns:a16="http://schemas.microsoft.com/office/drawing/2014/main" id="{33CC296F-51B1-4FFB-8B10-1C87BFF486F6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997;p59">
              <a:extLst>
                <a:ext uri="{FF2B5EF4-FFF2-40B4-BE49-F238E27FC236}">
                  <a16:creationId xmlns:a16="http://schemas.microsoft.com/office/drawing/2014/main" id="{F236BF0D-DC22-433D-9D3C-7150F7DB1791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998;p59">
              <a:extLst>
                <a:ext uri="{FF2B5EF4-FFF2-40B4-BE49-F238E27FC236}">
                  <a16:creationId xmlns:a16="http://schemas.microsoft.com/office/drawing/2014/main" id="{C484B587-2D9E-4819-892C-63822F10D8F1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999;p59">
              <a:extLst>
                <a:ext uri="{FF2B5EF4-FFF2-40B4-BE49-F238E27FC236}">
                  <a16:creationId xmlns:a16="http://schemas.microsoft.com/office/drawing/2014/main" id="{7F5711FF-913E-45F1-B00D-6E4A0BC7BF0C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000;p59">
              <a:extLst>
                <a:ext uri="{FF2B5EF4-FFF2-40B4-BE49-F238E27FC236}">
                  <a16:creationId xmlns:a16="http://schemas.microsoft.com/office/drawing/2014/main" id="{EC4C890F-092E-4D5B-9AC3-8D51DA5D972D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001;p59">
              <a:extLst>
                <a:ext uri="{FF2B5EF4-FFF2-40B4-BE49-F238E27FC236}">
                  <a16:creationId xmlns:a16="http://schemas.microsoft.com/office/drawing/2014/main" id="{5FBB5229-2855-413A-B01A-BA44F5B7B095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" name="Google Shape;1002;p59">
              <a:extLst>
                <a:ext uri="{FF2B5EF4-FFF2-40B4-BE49-F238E27FC236}">
                  <a16:creationId xmlns:a16="http://schemas.microsoft.com/office/drawing/2014/main" id="{CB8B0C6E-3ABA-4AB0-95F5-CB3ACE50A767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1003;p59">
              <a:extLst>
                <a:ext uri="{FF2B5EF4-FFF2-40B4-BE49-F238E27FC236}">
                  <a16:creationId xmlns:a16="http://schemas.microsoft.com/office/drawing/2014/main" id="{76889025-EFD2-4522-B143-96B4543C3D2F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1004;p59">
              <a:extLst>
                <a:ext uri="{FF2B5EF4-FFF2-40B4-BE49-F238E27FC236}">
                  <a16:creationId xmlns:a16="http://schemas.microsoft.com/office/drawing/2014/main" id="{42BD5D20-C4CD-491D-857C-FBE995D26728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" name="Google Shape;1005;p59">
              <a:extLst>
                <a:ext uri="{FF2B5EF4-FFF2-40B4-BE49-F238E27FC236}">
                  <a16:creationId xmlns:a16="http://schemas.microsoft.com/office/drawing/2014/main" id="{8F68D5C9-B8B0-4110-AA10-A1569FF827D3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" name="Google Shape;1006;p59">
              <a:extLst>
                <a:ext uri="{FF2B5EF4-FFF2-40B4-BE49-F238E27FC236}">
                  <a16:creationId xmlns:a16="http://schemas.microsoft.com/office/drawing/2014/main" id="{2968E97C-101A-4C01-A12E-0A9DC5E9B31F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" name="Google Shape;1007;p59">
            <a:extLst>
              <a:ext uri="{FF2B5EF4-FFF2-40B4-BE49-F238E27FC236}">
                <a16:creationId xmlns:a16="http://schemas.microsoft.com/office/drawing/2014/main" id="{0FC08A65-1EDD-4FC3-8479-5781DBA89DD8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0EA9343-3EEC-48B7-97D2-6A6EF35EA5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2826" y="4663811"/>
            <a:ext cx="12118447" cy="56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2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0"/>
          <p:cNvSpPr txBox="1">
            <a:spLocks noGrp="1"/>
          </p:cNvSpPr>
          <p:nvPr>
            <p:ph type="title"/>
          </p:nvPr>
        </p:nvSpPr>
        <p:spPr>
          <a:xfrm>
            <a:off x="812899" y="1907536"/>
            <a:ext cx="18039206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Методы сокращения сроков проекта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3" name="Google Shape;1013;p60"/>
          <p:cNvSpPr txBox="1"/>
          <p:nvPr/>
        </p:nvSpPr>
        <p:spPr>
          <a:xfrm>
            <a:off x="999471" y="4667934"/>
            <a:ext cx="9628551" cy="5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97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100" b="1" dirty="0">
                <a:latin typeface="IBM Plex Sans"/>
                <a:ea typeface="IBM Plex Sans"/>
                <a:cs typeface="IBM Plex Sans"/>
                <a:sym typeface="IBM Plex Sans"/>
              </a:rPr>
              <a:t>Кейс</a:t>
            </a:r>
            <a:endParaRPr sz="41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i="1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 вам приходит один из ключевых стейкхолдеров и говорит о том, что проект надо сдать раньше на полтора месяца. Какие ваши действия? </a:t>
            </a:r>
            <a:endParaRPr sz="1400" i="1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014" name="Google Shape;1014;p60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0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0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0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8" name="Google Shape;1018;p60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19" name="Google Shape;1019;p6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6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6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2" name="Google Shape;1022;p6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3" name="Google Shape;1023;p6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4" name="Google Shape;1024;p6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5" name="Google Shape;1025;p6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6" name="Google Shape;1026;p6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7" name="Google Shape;1027;p6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8" name="Google Shape;1028;p6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6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6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6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32" name="Google Shape;1032;p60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" name="Google Shape;805;p52">
            <a:extLst>
              <a:ext uri="{FF2B5EF4-FFF2-40B4-BE49-F238E27FC236}">
                <a16:creationId xmlns:a16="http://schemas.microsoft.com/office/drawing/2014/main" id="{39DA37E0-FC45-43C7-A744-F5309F8A978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902744" y="3508947"/>
            <a:ext cx="6949361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1"/>
          <p:cNvSpPr txBox="1">
            <a:spLocks noGrp="1"/>
          </p:cNvSpPr>
          <p:nvPr>
            <p:ph type="title"/>
          </p:nvPr>
        </p:nvSpPr>
        <p:spPr>
          <a:xfrm>
            <a:off x="999471" y="2238525"/>
            <a:ext cx="180393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Методы сокращения сроков проекта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38" name="Google Shape;1038;p61"/>
          <p:cNvSpPr txBox="1"/>
          <p:nvPr/>
        </p:nvSpPr>
        <p:spPr>
          <a:xfrm>
            <a:off x="1019152" y="3680710"/>
            <a:ext cx="18528022" cy="7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9700" rIns="0" bIns="0" anchor="t" anchorCtr="0">
            <a:noAutofit/>
          </a:bodyPr>
          <a:lstStyle/>
          <a:p>
            <a:pPr marL="401320" marR="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3300"/>
              <a:buFont typeface="IBM Plex Sans"/>
              <a:buChar char="•"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Привлечение </a:t>
            </a:r>
            <a:r>
              <a:rPr lang="ru-RU" sz="33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доп.ресурсов</a:t>
            </a: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•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овертаймы, сверхурочные, увеличение команды и т.п.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38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IBM Plex Sans"/>
              <a:buChar char="•"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перераспределение ресурсов с других, наименее критичных задач (</a:t>
            </a:r>
            <a:r>
              <a:rPr lang="ru-RU" sz="3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приоритизация</a:t>
            </a: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3300"/>
              <a:buFont typeface="IBM Plex Sans"/>
              <a:buChar char="•"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Привлечение </a:t>
            </a:r>
            <a:r>
              <a:rPr lang="ru-RU" sz="33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доп.бюджета</a:t>
            </a:r>
            <a:endParaRPr sz="33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01320" marR="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3300"/>
              <a:buFont typeface="IBM Plex Sans"/>
              <a:buChar char="•"/>
            </a:pPr>
            <a:r>
              <a:rPr lang="ru-RU" sz="33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Рескоупинг</a:t>
            </a: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(изменение/сокращение </a:t>
            </a:r>
            <a:r>
              <a:rPr lang="ru-RU" sz="3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скоупа</a:t>
            </a: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3300"/>
              <a:buFont typeface="IBM Plex Sans"/>
              <a:buChar char="•"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Отказ от какого-то вида работ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1320" marR="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3300"/>
              <a:buFont typeface="IBM Plex Sans"/>
              <a:buChar char="•"/>
            </a:pPr>
            <a:r>
              <a:rPr lang="ru-RU" sz="33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Запараллеливание </a:t>
            </a: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 или работ проекта, которые обычно выполняются последовательно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6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44" name="Google Shape;1044;p6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6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6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6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6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6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6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6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6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6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57" name="Google Shape;1057;p6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2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3"/>
          <p:cNvSpPr txBox="1">
            <a:spLocks noGrp="1"/>
          </p:cNvSpPr>
          <p:nvPr>
            <p:ph type="title"/>
          </p:nvPr>
        </p:nvSpPr>
        <p:spPr>
          <a:xfrm>
            <a:off x="1047100" y="3596600"/>
            <a:ext cx="11274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800" b="1"/>
              <a:t>Коммуникационный план</a:t>
            </a:r>
            <a:endParaRPr sz="8800" b="1">
              <a:solidFill>
                <a:schemeClr val="dk1"/>
              </a:solidFill>
            </a:endParaRPr>
          </a:p>
        </p:txBody>
      </p:sp>
      <p:pic>
        <p:nvPicPr>
          <p:cNvPr id="1068" name="Google Shape;106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1992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6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3" name="Google Shape;1073;p6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74" name="Google Shape;1074;p6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6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6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6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87" name="Google Shape;1087;p63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4"/>
          <p:cNvSpPr txBox="1"/>
          <p:nvPr/>
        </p:nvSpPr>
        <p:spPr>
          <a:xfrm>
            <a:off x="996007" y="2348919"/>
            <a:ext cx="11538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Коммуникационный план</a:t>
            </a:r>
            <a:endParaRPr sz="6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93" name="Google Shape;1093;p64"/>
          <p:cNvSpPr txBox="1"/>
          <p:nvPr/>
        </p:nvSpPr>
        <p:spPr>
          <a:xfrm>
            <a:off x="1041400" y="3647333"/>
            <a:ext cx="18389700" cy="7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коммуникаций в чистом виде включает в себя: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информационных потребностей всех участников проекта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Разработку информационных потоков в проекте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информации, подлежащей распространению, включая формат, содержание, уровень детализации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способов распределения информации в проекте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Разработку системы отчетности об исполнении работ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Разработку регламента обмена информацией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Разработку процедур сбора, передачи, хранения и отображения информации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технического и программного обеспечения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Распределение ответственности за подготовку необходимой документации  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5080" lvl="0" indent="-43815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Разработку и утверждение плана управления коммуникациями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8" name="Google Shape;1098;p6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99" name="Google Shape;1099;p6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6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6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6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6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6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6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6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6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6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6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6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6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12" name="Google Shape;1112;p6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/>
        </p:nvSpPr>
        <p:spPr>
          <a:xfrm>
            <a:off x="996007" y="2348919"/>
            <a:ext cx="11538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Коммуникационный план</a:t>
            </a:r>
            <a:endParaRPr sz="6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18" name="Google Shape;1118;p65"/>
          <p:cNvSpPr txBox="1"/>
          <p:nvPr/>
        </p:nvSpPr>
        <p:spPr>
          <a:xfrm>
            <a:off x="1041400" y="3647332"/>
            <a:ext cx="18389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Приземляем стандарты на реальную жизнь, и получаем, что нужно иметь в плане:</a:t>
            </a:r>
            <a:endParaRPr sz="3300" b="0" i="0" u="none" strike="noStrike" cap="none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9" name="Google Shape;1119;p65"/>
          <p:cNvSpPr/>
          <p:nvPr/>
        </p:nvSpPr>
        <p:spPr>
          <a:xfrm>
            <a:off x="1047100" y="5124175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Перечень всех участников проекта с указанием имени, должности, роли и контактных данны</a:t>
            </a:r>
            <a:r>
              <a:rPr lang="ru-RU" sz="28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х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0" name="Google Shape;1120;p65"/>
          <p:cNvSpPr/>
          <p:nvPr/>
        </p:nvSpPr>
        <p:spPr>
          <a:xfrm>
            <a:off x="1047100" y="8205750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принципы коммуникации (нормы и правила поведения)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1" name="Google Shape;1121;p65"/>
          <p:cNvSpPr/>
          <p:nvPr/>
        </p:nvSpPr>
        <p:spPr>
          <a:xfrm>
            <a:off x="7647088" y="4981625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Используемые способы связи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7647100" y="8205750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Перечень плановых коммуникаций (и кто в них должен быть)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3" name="Google Shape;1123;p65"/>
          <p:cNvSpPr/>
          <p:nvPr/>
        </p:nvSpPr>
        <p:spPr>
          <a:xfrm>
            <a:off x="14094050" y="4981625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Эскалация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094050" y="8205750"/>
            <a:ext cx="5732700" cy="23160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 w="95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и пересмотр плана</a:t>
            </a:r>
            <a:endParaRPr sz="17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5" name="Google Shape;1125;p6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9" name="Google Shape;1129;p6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130" name="Google Shape;1130;p6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6" name="Google Shape;1136;p6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7" name="Google Shape;1137;p6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9" name="Google Shape;1139;p6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6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43" name="Google Shape;1143;p6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6"/>
          <p:cNvSpPr txBox="1">
            <a:spLocks noGrp="1"/>
          </p:cNvSpPr>
          <p:nvPr>
            <p:ph type="title"/>
          </p:nvPr>
        </p:nvSpPr>
        <p:spPr>
          <a:xfrm>
            <a:off x="1047100" y="3596600"/>
            <a:ext cx="11274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800" b="1"/>
              <a:t>Ресурсный</a:t>
            </a:r>
            <a:endParaRPr sz="8800" b="1"/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800" b="1"/>
              <a:t>план</a:t>
            </a:r>
            <a:endParaRPr sz="8800" b="1">
              <a:solidFill>
                <a:schemeClr val="dk1"/>
              </a:solidFill>
            </a:endParaRPr>
          </a:p>
        </p:txBody>
      </p:sp>
      <p:pic>
        <p:nvPicPr>
          <p:cNvPr id="1149" name="Google Shape;1149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6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155" name="Google Shape;1155;p6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6" name="Google Shape;1156;p6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7" name="Google Shape;1157;p6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8" name="Google Shape;1158;p6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9" name="Google Shape;1159;p6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0" name="Google Shape;1160;p6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1" name="Google Shape;1161;p6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2" name="Google Shape;1162;p6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3" name="Google Shape;1163;p6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6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6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6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6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68" name="Google Shape;1168;p6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7"/>
          <p:cNvSpPr txBox="1"/>
          <p:nvPr/>
        </p:nvSpPr>
        <p:spPr>
          <a:xfrm>
            <a:off x="996007" y="2348919"/>
            <a:ext cx="11538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Ресурсный план</a:t>
            </a:r>
            <a:endParaRPr sz="6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74" name="Google Shape;1174;p67"/>
          <p:cNvSpPr txBox="1"/>
          <p:nvPr/>
        </p:nvSpPr>
        <p:spPr>
          <a:xfrm>
            <a:off x="1041400" y="4180682"/>
            <a:ext cx="17984472" cy="6042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Ресурсный план</a:t>
            </a: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перечень ресурсов проекта распределенных по плану-графику проекта в зависимости от задач и используется для управления ресурсами проекта. </a:t>
            </a:r>
          </a:p>
          <a:p>
            <a:pPr marL="12700" marR="5080" lvl="0" indent="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lang="ru-RU" sz="3300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ресурсный план входит </a:t>
            </a:r>
            <a:r>
              <a:rPr lang="ru-RU" sz="3300" b="0" i="0" u="sng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те ресурсы, которыми может управлять </a:t>
            </a: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руководитель проекта. К данным ресурсам относятся: </a:t>
            </a:r>
          </a:p>
          <a:p>
            <a:pPr marL="469900" marR="5080" lvl="0" indent="-45720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материальный ресурс (деньги)</a:t>
            </a:r>
          </a:p>
          <a:p>
            <a:pPr marL="469900" marR="5080" lvl="0" indent="-45720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трудовой ресурс (люди)</a:t>
            </a:r>
          </a:p>
          <a:p>
            <a:pPr marL="469900" marR="5080" lvl="0" indent="-457200" algn="just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оборудование (инфраструктура)</a:t>
            </a:r>
            <a:endParaRPr sz="33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5" name="Google Shape;1175;p6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9" name="Google Shape;1179;p6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180" name="Google Shape;1180;p6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6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6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6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6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6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6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6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6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6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93" name="Google Shape;1193;p6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8"/>
          <p:cNvSpPr txBox="1"/>
          <p:nvPr/>
        </p:nvSpPr>
        <p:spPr>
          <a:xfrm>
            <a:off x="996007" y="2348919"/>
            <a:ext cx="11538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Ресурсный план</a:t>
            </a:r>
            <a:endParaRPr sz="66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99" name="Google Shape;119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100" y="3432675"/>
            <a:ext cx="18383076" cy="73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6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205" name="Google Shape;1205;p6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6" name="Google Shape;1206;p6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7" name="Google Shape;120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8" name="Google Shape;1208;p6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6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6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6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6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6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6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6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6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18" name="Google Shape;1218;p6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>
            <a:spLocks noGrp="1"/>
          </p:cNvSpPr>
          <p:nvPr>
            <p:ph type="title"/>
          </p:nvPr>
        </p:nvSpPr>
        <p:spPr>
          <a:xfrm>
            <a:off x="1047100" y="2335796"/>
            <a:ext cx="9258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урока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6"/>
          <p:cNvSpPr txBox="1"/>
          <p:nvPr/>
        </p:nvSpPr>
        <p:spPr>
          <a:xfrm>
            <a:off x="1256500" y="3977250"/>
            <a:ext cx="10333200" cy="5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Project Management Plan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Project Roadmap vs Календарный план (диаграмма Gant)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RACI матрица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Методы сокращения сроков проекта и резервы </a:t>
            </a:r>
            <a:b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проекте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AutoNum type="arabicPeriod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Бюджет проекта: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Управление стоимостью проекта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Статьи затрат в проекте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Методы оценки стоимости, диапазоны точности оценки 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Бюджет проекта и примеры смет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55" name="Google Shape;6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225" y="3811100"/>
            <a:ext cx="6111142" cy="58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4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57" name="Google Shape;657;p4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3" name="Google Shape;663;p4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70" name="Google Shape;670;p4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0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1"/>
          <p:cNvSpPr txBox="1">
            <a:spLocks noGrp="1"/>
          </p:cNvSpPr>
          <p:nvPr>
            <p:ph type="title"/>
          </p:nvPr>
        </p:nvSpPr>
        <p:spPr>
          <a:xfrm>
            <a:off x="1047100" y="4378075"/>
            <a:ext cx="11274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800" b="1"/>
              <a:t>Бюджет проекта</a:t>
            </a:r>
            <a:endParaRPr sz="8800" b="1"/>
          </a:p>
        </p:txBody>
      </p:sp>
      <p:pic>
        <p:nvPicPr>
          <p:cNvPr id="1256" name="Google Shape;125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7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7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7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1" name="Google Shape;1261;p7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262" name="Google Shape;1262;p7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7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7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7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7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7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7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7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7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7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7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7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7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75" name="Google Shape;1275;p7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2"/>
          <p:cNvSpPr txBox="1">
            <a:spLocks noGrp="1"/>
          </p:cNvSpPr>
          <p:nvPr>
            <p:ph type="title"/>
          </p:nvPr>
        </p:nvSpPr>
        <p:spPr>
          <a:xfrm>
            <a:off x="1047100" y="2469800"/>
            <a:ext cx="11274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800" b="1"/>
              <a:t>Бюджет проекта</a:t>
            </a:r>
            <a:endParaRPr sz="8800" b="1"/>
          </a:p>
        </p:txBody>
      </p:sp>
      <p:pic>
        <p:nvPicPr>
          <p:cNvPr id="1281" name="Google Shape;128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7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7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7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7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7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287" name="Google Shape;1287;p7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7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7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7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7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7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3" name="Google Shape;1293;p7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4" name="Google Shape;1294;p7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5" name="Google Shape;1295;p7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6" name="Google Shape;1296;p7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7" name="Google Shape;1297;p7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8" name="Google Shape;1298;p7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9" name="Google Shape;1299;p7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00" name="Google Shape;1300;p72"/>
          <p:cNvSpPr txBox="1"/>
          <p:nvPr/>
        </p:nvSpPr>
        <p:spPr>
          <a:xfrm>
            <a:off x="996000" y="4916025"/>
            <a:ext cx="80307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2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стоимостью </a:t>
            </a:r>
            <a:b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проекта</a:t>
            </a:r>
            <a:endParaRPr sz="320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Статьи затрат в проекте </a:t>
            </a:r>
            <a:endParaRPr sz="320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Методы оценки стоимости, диапазоны точности оценки </a:t>
            </a:r>
            <a:endParaRPr sz="320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rPr lang="ru-RU" sz="320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 проекта и примеры смет</a:t>
            </a:r>
            <a:endParaRPr sz="320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301" name="Google Shape;1301;p7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5575" y="4885450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7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1475" y="6154008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7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1475" y="7422567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7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1475" y="869112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2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3"/>
          <p:cNvSpPr txBox="1"/>
          <p:nvPr/>
        </p:nvSpPr>
        <p:spPr>
          <a:xfrm>
            <a:off x="991475" y="2238525"/>
            <a:ext cx="94149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Стоимость проекта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312" name="Google Shape;1312;p73"/>
          <p:cNvGrpSpPr/>
          <p:nvPr/>
        </p:nvGrpSpPr>
        <p:grpSpPr>
          <a:xfrm>
            <a:off x="1047100" y="3796600"/>
            <a:ext cx="10705189" cy="2589600"/>
            <a:chOff x="1047100" y="3796600"/>
            <a:chExt cx="7835275" cy="2589600"/>
          </a:xfrm>
        </p:grpSpPr>
        <p:sp>
          <p:nvSpPr>
            <p:cNvPr id="1313" name="Google Shape;1313;p73"/>
            <p:cNvSpPr/>
            <p:nvPr/>
          </p:nvSpPr>
          <p:spPr>
            <a:xfrm>
              <a:off x="1047575" y="3796600"/>
              <a:ext cx="2397900" cy="2589600"/>
            </a:xfrm>
            <a:prstGeom prst="roundRect">
              <a:avLst>
                <a:gd name="adj" fmla="val 16667"/>
              </a:avLst>
            </a:prstGeom>
            <a:solidFill>
              <a:srgbClr val="8973FF"/>
            </a:solidFill>
            <a:ln w="28575" cap="flat" cmpd="sng">
              <a:solidFill>
                <a:srgbClr val="897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73"/>
            <p:cNvSpPr txBox="1"/>
            <p:nvPr/>
          </p:nvSpPr>
          <p:spPr>
            <a:xfrm>
              <a:off x="3445475" y="3796600"/>
              <a:ext cx="5436900" cy="25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6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dirty="0">
                  <a:solidFill>
                    <a:srgbClr val="6339E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Заранее определи практики в компании — кто занимается оценкой стоимости, если повезло именно тебе:</a:t>
              </a:r>
              <a:endParaRPr sz="2700" dirty="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1315" name="Google Shape;1315;p73"/>
            <p:cNvSpPr txBox="1"/>
            <p:nvPr/>
          </p:nvSpPr>
          <p:spPr>
            <a:xfrm>
              <a:off x="1047100" y="3796600"/>
              <a:ext cx="2397900" cy="25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!</a:t>
              </a:r>
              <a:endParaRPr sz="20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316" name="Google Shape;1316;p73"/>
          <p:cNvSpPr txBox="1"/>
          <p:nvPr/>
        </p:nvSpPr>
        <p:spPr>
          <a:xfrm>
            <a:off x="4323306" y="7141008"/>
            <a:ext cx="7428334" cy="252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6000" tIns="0" rIns="0" bIns="0" anchor="ctr" anchorCtr="0">
            <a:spAutoFit/>
          </a:bodyPr>
          <a:lstStyle/>
          <a:p>
            <a:pPr marL="540000" lvl="0" indent="-351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700"/>
              <a:buFont typeface="IBM Plex Sans"/>
              <a:buAutoNum type="arabicPeriod"/>
            </a:pPr>
            <a:r>
              <a:rPr lang="ru-RU" sz="2700" dirty="0">
                <a:latin typeface="IBM Plex Sans"/>
                <a:ea typeface="IBM Plex Sans"/>
                <a:cs typeface="IBM Plex Sans"/>
                <a:sym typeface="IBM Plex Sans"/>
              </a:rPr>
              <a:t>определи статьи затрат</a:t>
            </a:r>
            <a:endParaRPr sz="27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lvl="0" indent="-351449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973FF"/>
              </a:buClr>
              <a:buSzPts val="2700"/>
              <a:buFont typeface="IBM Plex Sans"/>
              <a:buAutoNum type="arabicPeriod"/>
            </a:pPr>
            <a:r>
              <a:rPr lang="ru-RU" sz="2700" dirty="0">
                <a:latin typeface="IBM Plex Sans"/>
                <a:ea typeface="IBM Plex Sans"/>
                <a:cs typeface="IBM Plex Sans"/>
                <a:sym typeface="IBM Plex Sans"/>
              </a:rPr>
              <a:t>используй план-график</a:t>
            </a:r>
            <a:endParaRPr sz="27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lvl="0" indent="-351449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973FF"/>
              </a:buClr>
              <a:buSzPts val="2700"/>
              <a:buFont typeface="IBM Plex Sans"/>
              <a:buAutoNum type="arabicPeriod"/>
            </a:pPr>
            <a:r>
              <a:rPr lang="ru-RU" sz="2700" dirty="0">
                <a:latin typeface="IBM Plex Sans"/>
                <a:ea typeface="IBM Plex Sans"/>
                <a:cs typeface="IBM Plex Sans"/>
                <a:sym typeface="IBM Plex Sans"/>
              </a:rPr>
              <a:t>оцени риски</a:t>
            </a:r>
            <a:endParaRPr sz="27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lvl="0" indent="-351449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rgbClr val="8973FF"/>
              </a:buClr>
              <a:buSzPts val="2700"/>
              <a:buFont typeface="IBM Plex Sans"/>
              <a:buAutoNum type="arabicPeriod"/>
            </a:pPr>
            <a:r>
              <a:rPr lang="ru-RU" sz="2700" dirty="0">
                <a:latin typeface="IBM Plex Sans"/>
                <a:ea typeface="IBM Plex Sans"/>
                <a:cs typeface="IBM Plex Sans"/>
                <a:sym typeface="IBM Plex Sans"/>
              </a:rPr>
              <a:t>подготовь итоговый бюджет</a:t>
            </a:r>
            <a:endParaRPr sz="27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7" name="Google Shape;1317;p73"/>
          <p:cNvSpPr/>
          <p:nvPr/>
        </p:nvSpPr>
        <p:spPr>
          <a:xfrm>
            <a:off x="1114024" y="6891600"/>
            <a:ext cx="3209281" cy="2589600"/>
          </a:xfrm>
          <a:prstGeom prst="roundRect">
            <a:avLst>
              <a:gd name="adj" fmla="val 16667"/>
            </a:avLst>
          </a:prstGeom>
          <a:solidFill>
            <a:srgbClr val="8973FF"/>
          </a:solidFill>
          <a:ln w="28575" cap="flat" cmpd="sng">
            <a:solidFill>
              <a:srgbClr val="897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73"/>
          <p:cNvSpPr txBox="1"/>
          <p:nvPr/>
        </p:nvSpPr>
        <p:spPr>
          <a:xfrm>
            <a:off x="1256506" y="6891600"/>
            <a:ext cx="3276206" cy="2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&gt;</a:t>
            </a:r>
            <a:endParaRPr sz="2000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9" name="Google Shape;1319;p7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7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7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7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7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324" name="Google Shape;1324;p7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7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7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7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7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7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7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7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7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7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7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7" name="Google Shape;1337;p73"/>
          <p:cNvSpPr/>
          <p:nvPr/>
        </p:nvSpPr>
        <p:spPr>
          <a:xfrm>
            <a:off x="1794248" y="571975"/>
            <a:ext cx="13171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текст, тигр, млекопитающее, больша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BE9B7178-90FD-4C85-ADD7-87AD6550E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12431" y="2060356"/>
            <a:ext cx="5125242" cy="911154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7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7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7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7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7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324" name="Google Shape;1324;p7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7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7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7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7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7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7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7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7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7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7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7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7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37" name="Google Shape;1337;p73"/>
          <p:cNvSpPr/>
          <p:nvPr/>
        </p:nvSpPr>
        <p:spPr>
          <a:xfrm>
            <a:off x="1794248" y="571975"/>
            <a:ext cx="13171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" name="Google Shape;1358;p74">
            <a:extLst>
              <a:ext uri="{FF2B5EF4-FFF2-40B4-BE49-F238E27FC236}">
                <a16:creationId xmlns:a16="http://schemas.microsoft.com/office/drawing/2014/main" id="{C100614B-28B3-47EB-BAAF-C60E9536C6D6}"/>
              </a:ext>
            </a:extLst>
          </p:cNvPr>
          <p:cNvSpPr txBox="1">
            <a:spLocks/>
          </p:cNvSpPr>
          <p:nvPr/>
        </p:nvSpPr>
        <p:spPr>
          <a:xfrm>
            <a:off x="1034347" y="2876650"/>
            <a:ext cx="18035400" cy="755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85000"/>
              </a:lnSpc>
            </a:pPr>
            <a:r>
              <a:rPr lang="ru-RU" sz="5400" dirty="0"/>
              <a:t>Управление стоимостью проекта включает в себя:</a:t>
            </a:r>
          </a:p>
          <a:p>
            <a:pPr marL="12700" marR="5080">
              <a:lnSpc>
                <a:spcPct val="85000"/>
              </a:lnSpc>
            </a:pPr>
            <a:endParaRPr lang="ru-RU" sz="5400" dirty="0"/>
          </a:p>
          <a:p>
            <a:pPr marL="698500" marR="5080" indent="-685800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ru-RU" sz="5400" dirty="0"/>
              <a:t>планирование</a:t>
            </a:r>
          </a:p>
          <a:p>
            <a:pPr marL="698500" marR="5080" indent="-685800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ru-RU" sz="5400" dirty="0"/>
              <a:t>оценку</a:t>
            </a:r>
          </a:p>
          <a:p>
            <a:pPr marL="698500" marR="5080" indent="-685800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ru-RU" sz="5400" dirty="0"/>
              <a:t>разработку бюджета</a:t>
            </a:r>
          </a:p>
          <a:p>
            <a:pPr marL="698500" marR="5080" indent="-685800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ru-RU" sz="5400" dirty="0"/>
              <a:t>привлечение финансирования финансирование</a:t>
            </a:r>
          </a:p>
          <a:p>
            <a:pPr marL="698500" marR="5080" indent="-685800">
              <a:lnSpc>
                <a:spcPct val="85000"/>
              </a:lnSpc>
              <a:buFont typeface="Wingdings" panose="05000000000000000000" pitchFamily="2" charset="2"/>
              <a:buChar char="Ø"/>
            </a:pPr>
            <a:r>
              <a:rPr lang="ru-RU" sz="5400" dirty="0"/>
              <a:t>управление и контроль стоимости</a:t>
            </a:r>
          </a:p>
        </p:txBody>
      </p:sp>
    </p:spTree>
    <p:extLst>
      <p:ext uri="{BB962C8B-B14F-4D97-AF65-F5344CB8AC3E}">
        <p14:creationId xmlns:p14="http://schemas.microsoft.com/office/powerpoint/2010/main" val="2753912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5"/>
          <p:cNvSpPr/>
          <p:nvPr/>
        </p:nvSpPr>
        <p:spPr>
          <a:xfrm>
            <a:off x="1047100" y="4402350"/>
            <a:ext cx="18024000" cy="73260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1040050" y="8377713"/>
            <a:ext cx="18024000" cy="1332000"/>
          </a:xfrm>
          <a:prstGeom prst="rect">
            <a:avLst/>
          </a:prstGeom>
          <a:solidFill>
            <a:srgbClr val="D0D2D9">
              <a:alpha val="38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1040050" y="5729314"/>
            <a:ext cx="18024000" cy="1332000"/>
          </a:xfrm>
          <a:prstGeom prst="rect">
            <a:avLst/>
          </a:prstGeom>
          <a:solidFill>
            <a:srgbClr val="D0D2D9">
              <a:alpha val="38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7" name="Google Shape;1367;p75"/>
          <p:cNvGrpSpPr/>
          <p:nvPr/>
        </p:nvGrpSpPr>
        <p:grpSpPr>
          <a:xfrm>
            <a:off x="1050173" y="3145736"/>
            <a:ext cx="3956783" cy="1234047"/>
            <a:chOff x="4029425" y="-2119525"/>
            <a:chExt cx="6022500" cy="1320825"/>
          </a:xfrm>
        </p:grpSpPr>
        <p:sp>
          <p:nvSpPr>
            <p:cNvPr id="1368" name="Google Shape;1368;p75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B8A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5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B8A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75"/>
          <p:cNvSpPr txBox="1"/>
          <p:nvPr/>
        </p:nvSpPr>
        <p:spPr>
          <a:xfrm>
            <a:off x="1047450" y="3145825"/>
            <a:ext cx="39555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Процесс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1" name="Google Shape;1371;p75"/>
          <p:cNvSpPr txBox="1"/>
          <p:nvPr/>
        </p:nvSpPr>
        <p:spPr>
          <a:xfrm>
            <a:off x="989134" y="1548519"/>
            <a:ext cx="185328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управления стоимостью</a:t>
            </a:r>
            <a:endParaRPr sz="6600" b="1" dirty="0">
              <a:solidFill>
                <a:srgbClr val="8973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372" name="Google Shape;1372;p75"/>
          <p:cNvGrpSpPr/>
          <p:nvPr/>
        </p:nvGrpSpPr>
        <p:grpSpPr>
          <a:xfrm>
            <a:off x="5170083" y="3145805"/>
            <a:ext cx="4482547" cy="1234047"/>
            <a:chOff x="4029425" y="-2119525"/>
            <a:chExt cx="6022500" cy="1320825"/>
          </a:xfrm>
        </p:grpSpPr>
        <p:sp>
          <p:nvSpPr>
            <p:cNvPr id="1373" name="Google Shape;1373;p75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897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5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897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75"/>
          <p:cNvSpPr txBox="1"/>
          <p:nvPr/>
        </p:nvSpPr>
        <p:spPr>
          <a:xfrm>
            <a:off x="5169768" y="3145900"/>
            <a:ext cx="44823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Артефакт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76" name="Google Shape;1376;p75"/>
          <p:cNvGrpSpPr/>
          <p:nvPr/>
        </p:nvGrpSpPr>
        <p:grpSpPr>
          <a:xfrm>
            <a:off x="9817692" y="3145933"/>
            <a:ext cx="9253571" cy="1234047"/>
            <a:chOff x="4029425" y="-2119525"/>
            <a:chExt cx="6022500" cy="1320825"/>
          </a:xfrm>
        </p:grpSpPr>
        <p:sp>
          <p:nvSpPr>
            <p:cNvPr id="1377" name="Google Shape;1377;p75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5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5"/>
          <p:cNvSpPr txBox="1"/>
          <p:nvPr/>
        </p:nvSpPr>
        <p:spPr>
          <a:xfrm>
            <a:off x="9814224" y="3145995"/>
            <a:ext cx="92535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делать?</a:t>
            </a:r>
            <a:endParaRPr sz="27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80" name="Google Shape;138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0098" y="3240925"/>
            <a:ext cx="1044000" cy="1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1534" y="3240925"/>
            <a:ext cx="1044000" cy="10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75"/>
          <p:cNvSpPr txBox="1"/>
          <p:nvPr/>
        </p:nvSpPr>
        <p:spPr>
          <a:xfrm>
            <a:off x="9820580" y="4380158"/>
            <a:ext cx="92502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 Medium"/>
              <a:buChar char="●"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Определить диапазон стоимости (по аналогии с прошлыми проектами или задать ограничение по бюджету)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3" name="Google Shape;1383;p75"/>
          <p:cNvSpPr txBox="1"/>
          <p:nvPr/>
        </p:nvSpPr>
        <p:spPr>
          <a:xfrm>
            <a:off x="1048475" y="4379774"/>
            <a:ext cx="39600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Инициация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4" name="Google Shape;1384;p75"/>
          <p:cNvSpPr txBox="1"/>
          <p:nvPr/>
        </p:nvSpPr>
        <p:spPr>
          <a:xfrm>
            <a:off x="5169778" y="4380158"/>
            <a:ext cx="44823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Устав проекта / Паспорт проекта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5" name="Google Shape;1385;p75"/>
          <p:cNvSpPr txBox="1"/>
          <p:nvPr/>
        </p:nvSpPr>
        <p:spPr>
          <a:xfrm>
            <a:off x="1048475" y="5725277"/>
            <a:ext cx="39600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управления стоимостью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6" name="Google Shape;1386;p75"/>
          <p:cNvSpPr txBox="1"/>
          <p:nvPr/>
        </p:nvSpPr>
        <p:spPr>
          <a:xfrm>
            <a:off x="5169777" y="5725275"/>
            <a:ext cx="44823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 управления проектом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7" name="Google Shape;1387;p75"/>
          <p:cNvSpPr txBox="1"/>
          <p:nvPr/>
        </p:nvSpPr>
        <p:spPr>
          <a:xfrm>
            <a:off x="12444300" y="5726825"/>
            <a:ext cx="31950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"/>
              <a:buAutoNum type="arabicPeriod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Кто?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0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"/>
              <a:buAutoNum type="arabicPeriod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В каком формате?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"/>
              <a:buAutoNum type="arabicPeriod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В какой валюте?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8" name="Google Shape;1388;p75"/>
          <p:cNvSpPr txBox="1"/>
          <p:nvPr/>
        </p:nvSpPr>
        <p:spPr>
          <a:xfrm>
            <a:off x="15526625" y="5726675"/>
            <a:ext cx="35130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144000" rIns="0" bIns="0" anchor="t" anchorCtr="0">
            <a:noAutofit/>
          </a:bodyPr>
          <a:lstStyle/>
          <a:p>
            <a:pPr marL="144000" marR="0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"/>
              <a:buAutoNum type="arabicPeriod" startAt="4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Какие статьи затрат?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0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"/>
              <a:buAutoNum type="arabicPeriod" startAt="4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Как мониторить?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9" name="Google Shape;1389;p75"/>
          <p:cNvSpPr txBox="1"/>
          <p:nvPr/>
        </p:nvSpPr>
        <p:spPr>
          <a:xfrm>
            <a:off x="9820578" y="5742975"/>
            <a:ext cx="28377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 Medium"/>
              <a:buChar char="●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Ответить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на следующие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вопросы: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0" name="Google Shape;1390;p75"/>
          <p:cNvSpPr txBox="1"/>
          <p:nvPr/>
        </p:nvSpPr>
        <p:spPr>
          <a:xfrm>
            <a:off x="1048475" y="7057651"/>
            <a:ext cx="3960000" cy="12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Оценка операций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1" name="Google Shape;1391;p75"/>
          <p:cNvSpPr txBox="1"/>
          <p:nvPr/>
        </p:nvSpPr>
        <p:spPr>
          <a:xfrm>
            <a:off x="5169777" y="7057822"/>
            <a:ext cx="4482300" cy="12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Базовый план по стоимости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2" name="Google Shape;1392;p75"/>
          <p:cNvSpPr txBox="1"/>
          <p:nvPr/>
        </p:nvSpPr>
        <p:spPr>
          <a:xfrm>
            <a:off x="9817181" y="7106965"/>
            <a:ext cx="9250200" cy="1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 Medium"/>
              <a:buChar char="●"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Определить метод оценки 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 Medium"/>
              <a:buChar char="●"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Оценить операции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3" name="Google Shape;1393;p75"/>
          <p:cNvSpPr txBox="1"/>
          <p:nvPr/>
        </p:nvSpPr>
        <p:spPr>
          <a:xfrm>
            <a:off x="1048475" y="8416026"/>
            <a:ext cx="39600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Составление 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бюджета проекта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4" name="Google Shape;1394;p75"/>
          <p:cNvSpPr txBox="1"/>
          <p:nvPr/>
        </p:nvSpPr>
        <p:spPr>
          <a:xfrm>
            <a:off x="5169778" y="8417845"/>
            <a:ext cx="4482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Базовый план по стоимости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5" name="Google Shape;1395;p75"/>
          <p:cNvSpPr txBox="1"/>
          <p:nvPr/>
        </p:nvSpPr>
        <p:spPr>
          <a:xfrm>
            <a:off x="9820580" y="8417879"/>
            <a:ext cx="92190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 Medium"/>
              <a:buChar char="●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Распределить затраты и поступление ДС по годам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 Medium"/>
              <a:buChar char="●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Заложить резервы на возможные потери 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8A6"/>
              </a:buClr>
              <a:buSzPts val="2200"/>
              <a:buFont typeface="IBM Plex Sans Medium"/>
              <a:buChar char="●"/>
            </a:pPr>
            <a:r>
              <a:rPr lang="ru-RU" sz="2200">
                <a:latin typeface="IBM Plex Sans Medium"/>
                <a:ea typeface="IBM Plex Sans Medium"/>
                <a:cs typeface="IBM Plex Sans Medium"/>
                <a:sym typeface="IBM Plex Sans Medium"/>
              </a:rPr>
              <a:t>Заложить управленческие резервы</a:t>
            </a:r>
            <a:endParaRPr sz="2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6" name="Google Shape;1396;p75"/>
          <p:cNvSpPr txBox="1"/>
          <p:nvPr/>
        </p:nvSpPr>
        <p:spPr>
          <a:xfrm>
            <a:off x="1048475" y="9659328"/>
            <a:ext cx="39600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Мониторинг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7" name="Google Shape;1397;p75"/>
          <p:cNvSpPr txBox="1"/>
          <p:nvPr/>
        </p:nvSpPr>
        <p:spPr>
          <a:xfrm>
            <a:off x="5169777" y="9659300"/>
            <a:ext cx="44823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Отчёт о статусе проекта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8" name="Google Shape;1398;p75"/>
          <p:cNvSpPr txBox="1"/>
          <p:nvPr/>
        </p:nvSpPr>
        <p:spPr>
          <a:xfrm>
            <a:off x="9817181" y="9659837"/>
            <a:ext cx="92502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0" rIns="0" bIns="0" anchor="ctr" anchorCtr="0">
            <a:noAutofit/>
          </a:bodyPr>
          <a:lstStyle/>
          <a:p>
            <a:pPr marL="144000" marR="179999" lvl="0" indent="-28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 Medium"/>
              <a:buChar char="●"/>
            </a:pPr>
            <a:r>
              <a:rPr lang="ru-RU" sz="22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Мониторить: план – факт – отклонение – прогноз</a:t>
            </a:r>
            <a:endParaRPr sz="22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9" name="Google Shape;1399;p7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7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7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7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404" name="Google Shape;1404;p7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5" name="Google Shape;1405;p7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0" name="Google Shape;1410;p7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1" name="Google Shape;1411;p7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2" name="Google Shape;1412;p7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3" name="Google Shape;1413;p7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4" name="Google Shape;1414;p7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5" name="Google Shape;1415;p7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7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17" name="Google Shape;1417;p75"/>
          <p:cNvSpPr/>
          <p:nvPr/>
        </p:nvSpPr>
        <p:spPr>
          <a:xfrm>
            <a:off x="1794249" y="571975"/>
            <a:ext cx="12357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76"/>
          <p:cNvSpPr txBox="1"/>
          <p:nvPr/>
        </p:nvSpPr>
        <p:spPr>
          <a:xfrm>
            <a:off x="991475" y="2238525"/>
            <a:ext cx="182751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0 ] </a:t>
            </a:r>
            <a:r>
              <a:rPr lang="ru-RU" sz="62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Уровень неопределенности в проекте </a:t>
            </a:r>
            <a:r>
              <a:rPr lang="ru-RU" sz="62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 момента инициации до реализации</a:t>
            </a:r>
            <a:endParaRPr sz="62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23" name="Google Shape;1423;p76"/>
          <p:cNvSpPr/>
          <p:nvPr/>
        </p:nvSpPr>
        <p:spPr>
          <a:xfrm>
            <a:off x="1047100" y="4593700"/>
            <a:ext cx="18024000" cy="61854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783950" y="4593701"/>
            <a:ext cx="2520000" cy="6185400"/>
          </a:xfrm>
          <a:prstGeom prst="rect">
            <a:avLst/>
          </a:prstGeom>
          <a:solidFill>
            <a:srgbClr val="F6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76"/>
          <p:cNvSpPr/>
          <p:nvPr/>
        </p:nvSpPr>
        <p:spPr>
          <a:xfrm>
            <a:off x="5303954" y="4593701"/>
            <a:ext cx="2520000" cy="6185400"/>
          </a:xfrm>
          <a:prstGeom prst="rect">
            <a:avLst/>
          </a:prstGeom>
          <a:solidFill>
            <a:srgbClr val="FAFA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7826355" y="4593701"/>
            <a:ext cx="2520000" cy="6185400"/>
          </a:xfrm>
          <a:prstGeom prst="rect">
            <a:avLst/>
          </a:prstGeom>
          <a:solidFill>
            <a:srgbClr val="DFE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10343952" y="4593701"/>
            <a:ext cx="5040000" cy="6185400"/>
          </a:xfrm>
          <a:prstGeom prst="rect">
            <a:avLst/>
          </a:prstGeom>
          <a:solidFill>
            <a:srgbClr val="E0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15383950" y="4593701"/>
            <a:ext cx="2520000" cy="6185400"/>
          </a:xfrm>
          <a:prstGeom prst="rect">
            <a:avLst/>
          </a:prstGeom>
          <a:solidFill>
            <a:srgbClr val="EDEA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76"/>
          <p:cNvGrpSpPr/>
          <p:nvPr/>
        </p:nvGrpSpPr>
        <p:grpSpPr>
          <a:xfrm>
            <a:off x="1692351" y="4593700"/>
            <a:ext cx="547200" cy="1796242"/>
            <a:chOff x="1556301" y="3865525"/>
            <a:chExt cx="547200" cy="1796242"/>
          </a:xfrm>
        </p:grpSpPr>
        <p:cxnSp>
          <p:nvCxnSpPr>
            <p:cNvPr id="1430" name="Google Shape;1430;p76"/>
            <p:cNvCxnSpPr/>
            <p:nvPr/>
          </p:nvCxnSpPr>
          <p:spPr>
            <a:xfrm rot="10800000">
              <a:off x="1829901" y="3865525"/>
              <a:ext cx="0" cy="1362900"/>
            </a:xfrm>
            <a:prstGeom prst="straightConnector1">
              <a:avLst/>
            </a:prstGeom>
            <a:noFill/>
            <a:ln w="76200" cap="flat" cmpd="sng">
              <a:solidFill>
                <a:srgbClr val="D2D2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1" name="Google Shape;1431;p76"/>
            <p:cNvSpPr/>
            <p:nvPr/>
          </p:nvSpPr>
          <p:spPr>
            <a:xfrm rot="5400000" flipH="1">
              <a:off x="1556301" y="5114567"/>
              <a:ext cx="547200" cy="5472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2D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2" name="Google Shape;1432;p76"/>
          <p:cNvSpPr txBox="1"/>
          <p:nvPr/>
        </p:nvSpPr>
        <p:spPr>
          <a:xfrm rot="-5400000">
            <a:off x="709550" y="7384250"/>
            <a:ext cx="25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Уровень </a:t>
            </a:r>
            <a:endParaRPr sz="20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неопределенности</a:t>
            </a:r>
            <a:endParaRPr sz="20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433" name="Google Shape;1433;p76"/>
          <p:cNvGrpSpPr/>
          <p:nvPr/>
        </p:nvGrpSpPr>
        <p:grpSpPr>
          <a:xfrm rot="10800000" flipH="1">
            <a:off x="1692351" y="8974467"/>
            <a:ext cx="547200" cy="1796242"/>
            <a:chOff x="1556301" y="3865525"/>
            <a:chExt cx="547200" cy="1796242"/>
          </a:xfrm>
        </p:grpSpPr>
        <p:cxnSp>
          <p:nvCxnSpPr>
            <p:cNvPr id="1434" name="Google Shape;1434;p76"/>
            <p:cNvCxnSpPr/>
            <p:nvPr/>
          </p:nvCxnSpPr>
          <p:spPr>
            <a:xfrm rot="10800000">
              <a:off x="1829901" y="3865525"/>
              <a:ext cx="0" cy="1362900"/>
            </a:xfrm>
            <a:prstGeom prst="straightConnector1">
              <a:avLst/>
            </a:prstGeom>
            <a:noFill/>
            <a:ln w="76200" cap="flat" cmpd="sng">
              <a:solidFill>
                <a:srgbClr val="D2D2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5" name="Google Shape;1435;p76"/>
            <p:cNvSpPr/>
            <p:nvPr/>
          </p:nvSpPr>
          <p:spPr>
            <a:xfrm rot="5400000" flipH="1">
              <a:off x="1556301" y="5114567"/>
              <a:ext cx="547200" cy="5472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2D2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76"/>
          <p:cNvGrpSpPr/>
          <p:nvPr/>
        </p:nvGrpSpPr>
        <p:grpSpPr>
          <a:xfrm>
            <a:off x="2783950" y="5428908"/>
            <a:ext cx="15119999" cy="5040000"/>
            <a:chOff x="2631550" y="4370275"/>
            <a:chExt cx="15119999" cy="5040000"/>
          </a:xfrm>
        </p:grpSpPr>
        <p:sp>
          <p:nvSpPr>
            <p:cNvPr id="1437" name="Google Shape;1437;p76"/>
            <p:cNvSpPr/>
            <p:nvPr/>
          </p:nvSpPr>
          <p:spPr>
            <a:xfrm>
              <a:off x="2631550" y="4370275"/>
              <a:ext cx="2520000" cy="5040000"/>
            </a:xfrm>
            <a:prstGeom prst="rect">
              <a:avLst/>
            </a:prstGeom>
            <a:solidFill>
              <a:srgbClr val="D0D2D9">
                <a:alpha val="38580"/>
              </a:srgbClr>
            </a:solidFill>
            <a:ln w="9525" cap="flat" cmpd="sng">
              <a:solidFill>
                <a:srgbClr val="8587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6"/>
            <p:cNvSpPr/>
            <p:nvPr/>
          </p:nvSpPr>
          <p:spPr>
            <a:xfrm rot="5400000">
              <a:off x="3892750" y="5630275"/>
              <a:ext cx="5040000" cy="2520000"/>
            </a:xfrm>
            <a:prstGeom prst="trapezoid">
              <a:avLst>
                <a:gd name="adj" fmla="val 25000"/>
              </a:avLst>
            </a:prstGeom>
            <a:solidFill>
              <a:srgbClr val="D0D2D9">
                <a:alpha val="38580"/>
              </a:srgbClr>
            </a:solidFill>
            <a:ln w="9525" cap="flat" cmpd="sng">
              <a:solidFill>
                <a:srgbClr val="8587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6"/>
            <p:cNvSpPr/>
            <p:nvPr/>
          </p:nvSpPr>
          <p:spPr>
            <a:xfrm rot="5400000">
              <a:off x="7043200" y="5630275"/>
              <a:ext cx="3781500" cy="2520000"/>
            </a:xfrm>
            <a:prstGeom prst="trapezoid">
              <a:avLst>
                <a:gd name="adj" fmla="val 25000"/>
              </a:avLst>
            </a:prstGeom>
            <a:solidFill>
              <a:srgbClr val="D0D2D9">
                <a:alpha val="38580"/>
              </a:srgbClr>
            </a:solidFill>
            <a:ln w="9525" cap="flat" cmpd="sng">
              <a:solidFill>
                <a:srgbClr val="8587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6"/>
            <p:cNvSpPr/>
            <p:nvPr/>
          </p:nvSpPr>
          <p:spPr>
            <a:xfrm rot="5400000">
              <a:off x="11453450" y="4368475"/>
              <a:ext cx="2520000" cy="5043600"/>
            </a:xfrm>
            <a:prstGeom prst="trapezoid">
              <a:avLst>
                <a:gd name="adj" fmla="val 25000"/>
              </a:avLst>
            </a:prstGeom>
            <a:solidFill>
              <a:srgbClr val="D0D2D9">
                <a:alpha val="38580"/>
              </a:srgbClr>
            </a:solidFill>
            <a:ln w="9525" cap="flat" cmpd="sng">
              <a:solidFill>
                <a:srgbClr val="8587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6"/>
            <p:cNvSpPr/>
            <p:nvPr/>
          </p:nvSpPr>
          <p:spPr>
            <a:xfrm rot="5400000">
              <a:off x="15859599" y="5630275"/>
              <a:ext cx="1263900" cy="2520000"/>
            </a:xfrm>
            <a:prstGeom prst="flowChartExtract">
              <a:avLst/>
            </a:prstGeom>
            <a:solidFill>
              <a:srgbClr val="D0D2D9">
                <a:alpha val="38580"/>
              </a:srgbClr>
            </a:solidFill>
            <a:ln w="9525" cap="flat" cmpd="sng">
              <a:solidFill>
                <a:srgbClr val="8587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42" name="Google Shape;1442;p76"/>
          <p:cNvCxnSpPr>
            <a:stCxn id="1437" idx="1"/>
          </p:cNvCxnSpPr>
          <p:nvPr/>
        </p:nvCxnSpPr>
        <p:spPr>
          <a:xfrm>
            <a:off x="2783950" y="7948908"/>
            <a:ext cx="14896200" cy="900"/>
          </a:xfrm>
          <a:prstGeom prst="straightConnector1">
            <a:avLst/>
          </a:prstGeom>
          <a:noFill/>
          <a:ln w="28575" cap="flat" cmpd="sng">
            <a:solidFill>
              <a:srgbClr val="85879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43" name="Google Shape;1443;p76"/>
          <p:cNvSpPr txBox="1"/>
          <p:nvPr/>
        </p:nvSpPr>
        <p:spPr>
          <a:xfrm>
            <a:off x="2783943" y="8447055"/>
            <a:ext cx="252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</a:t>
            </a:r>
            <a:endParaRPr sz="20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Сроки</a:t>
            </a:r>
            <a:endParaRPr sz="20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Объем работ</a:t>
            </a:r>
            <a:endParaRPr sz="20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323943" y="4824056"/>
            <a:ext cx="1440000" cy="1440000"/>
            <a:chOff x="4874344" y="5362831"/>
            <a:chExt cx="1440000" cy="1440000"/>
          </a:xfrm>
        </p:grpSpPr>
        <p:pic>
          <p:nvPicPr>
            <p:cNvPr id="1445" name="Google Shape;1445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6" name="Google Shape;1446;p76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+/–30%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47" name="Google Shape;1447;p76"/>
          <p:cNvGrpSpPr/>
          <p:nvPr/>
        </p:nvGrpSpPr>
        <p:grpSpPr>
          <a:xfrm>
            <a:off x="5843949" y="5289185"/>
            <a:ext cx="1440000" cy="1440000"/>
            <a:chOff x="4874344" y="5362831"/>
            <a:chExt cx="1440000" cy="1440000"/>
          </a:xfrm>
        </p:grpSpPr>
        <p:pic>
          <p:nvPicPr>
            <p:cNvPr id="1448" name="Google Shape;1448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9" name="Google Shape;1449;p76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+/–20%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50" name="Google Shape;1450;p76"/>
          <p:cNvGrpSpPr/>
          <p:nvPr/>
        </p:nvGrpSpPr>
        <p:grpSpPr>
          <a:xfrm>
            <a:off x="8366350" y="5947570"/>
            <a:ext cx="1440000" cy="1440000"/>
            <a:chOff x="4874344" y="5362831"/>
            <a:chExt cx="1440000" cy="1440000"/>
          </a:xfrm>
        </p:grpSpPr>
        <p:pic>
          <p:nvPicPr>
            <p:cNvPr id="1451" name="Google Shape;145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76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+/–10%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53" name="Google Shape;1453;p76"/>
          <p:cNvGrpSpPr/>
          <p:nvPr/>
        </p:nvGrpSpPr>
        <p:grpSpPr>
          <a:xfrm>
            <a:off x="13379636" y="6589406"/>
            <a:ext cx="1440000" cy="1440000"/>
            <a:chOff x="4874344" y="5362831"/>
            <a:chExt cx="1440000" cy="1440000"/>
          </a:xfrm>
        </p:grpSpPr>
        <p:pic>
          <p:nvPicPr>
            <p:cNvPr id="1454" name="Google Shape;1454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76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+/–5%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456" name="Google Shape;1456;p76"/>
          <p:cNvSpPr txBox="1"/>
          <p:nvPr/>
        </p:nvSpPr>
        <p:spPr>
          <a:xfrm>
            <a:off x="2783943" y="10984853"/>
            <a:ext cx="252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Инициация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57" name="Google Shape;1457;p76"/>
          <p:cNvSpPr txBox="1"/>
          <p:nvPr/>
        </p:nvSpPr>
        <p:spPr>
          <a:xfrm>
            <a:off x="5303949" y="10984850"/>
            <a:ext cx="504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58" name="Google Shape;1458;p76"/>
          <p:cNvSpPr txBox="1"/>
          <p:nvPr/>
        </p:nvSpPr>
        <p:spPr>
          <a:xfrm>
            <a:off x="10343939" y="10984850"/>
            <a:ext cx="756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Реализация, мониторинг и контроль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59" name="Google Shape;1459;p7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7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7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7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3" name="Google Shape;1463;p7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464" name="Google Shape;1464;p7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7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7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7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77" name="Google Shape;1477;p76"/>
          <p:cNvSpPr/>
          <p:nvPr/>
        </p:nvSpPr>
        <p:spPr>
          <a:xfrm>
            <a:off x="1794249" y="571975"/>
            <a:ext cx="120999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7"/>
          <p:cNvSpPr txBox="1"/>
          <p:nvPr/>
        </p:nvSpPr>
        <p:spPr>
          <a:xfrm>
            <a:off x="991475" y="2238525"/>
            <a:ext cx="185328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D2D2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0 ]</a:t>
            </a: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62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Допустимые диапазоны оценок </a:t>
            </a:r>
            <a:endParaRPr sz="62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2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от момента инициации до реализации</a:t>
            </a:r>
            <a:endParaRPr sz="62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83" name="Google Shape;1483;p77"/>
          <p:cNvSpPr/>
          <p:nvPr/>
        </p:nvSpPr>
        <p:spPr>
          <a:xfrm>
            <a:off x="1047100" y="4611600"/>
            <a:ext cx="3666300" cy="7116900"/>
          </a:xfrm>
          <a:prstGeom prst="rect">
            <a:avLst/>
          </a:prstGeom>
          <a:solidFill>
            <a:srgbClr val="F6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4713495" y="4611600"/>
            <a:ext cx="5610600" cy="7116900"/>
          </a:xfrm>
          <a:prstGeom prst="rect">
            <a:avLst/>
          </a:prstGeom>
          <a:solidFill>
            <a:srgbClr val="FAFA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10329325" y="4611600"/>
            <a:ext cx="8712600" cy="7116900"/>
          </a:xfrm>
          <a:prstGeom prst="rect">
            <a:avLst/>
          </a:prstGeom>
          <a:solidFill>
            <a:srgbClr val="DFE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6" name="Google Shape;1486;p77"/>
          <p:cNvCxnSpPr/>
          <p:nvPr/>
        </p:nvCxnSpPr>
        <p:spPr>
          <a:xfrm>
            <a:off x="2055050" y="8903020"/>
            <a:ext cx="16920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77"/>
          <p:cNvCxnSpPr/>
          <p:nvPr/>
        </p:nvCxnSpPr>
        <p:spPr>
          <a:xfrm>
            <a:off x="1984250" y="5404111"/>
            <a:ext cx="17061900" cy="3474900"/>
          </a:xfrm>
          <a:prstGeom prst="straightConnector1">
            <a:avLst/>
          </a:prstGeom>
          <a:noFill/>
          <a:ln w="28575" cap="flat" cmpd="sng">
            <a:solidFill>
              <a:srgbClr val="9698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77"/>
          <p:cNvCxnSpPr>
            <a:stCxn id="1489" idx="1"/>
          </p:cNvCxnSpPr>
          <p:nvPr/>
        </p:nvCxnSpPr>
        <p:spPr>
          <a:xfrm rot="10800000" flipH="1">
            <a:off x="1984256" y="8924867"/>
            <a:ext cx="17084700" cy="1363800"/>
          </a:xfrm>
          <a:prstGeom prst="straightConnector1">
            <a:avLst/>
          </a:prstGeom>
          <a:noFill/>
          <a:ln w="28575" cap="flat" cmpd="sng">
            <a:solidFill>
              <a:srgbClr val="9698A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0" name="Google Shape;1490;p77"/>
          <p:cNvSpPr txBox="1"/>
          <p:nvPr/>
        </p:nvSpPr>
        <p:spPr>
          <a:xfrm>
            <a:off x="3404350" y="4916425"/>
            <a:ext cx="252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Грубый порядок 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величины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1" name="Google Shape;1491;p77"/>
          <p:cNvSpPr txBox="1"/>
          <p:nvPr/>
        </p:nvSpPr>
        <p:spPr>
          <a:xfrm>
            <a:off x="7170925" y="5112050"/>
            <a:ext cx="252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Грубый порядок 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величины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2" name="Google Shape;1492;p77"/>
          <p:cNvSpPr txBox="1"/>
          <p:nvPr/>
        </p:nvSpPr>
        <p:spPr>
          <a:xfrm>
            <a:off x="11447775" y="5797300"/>
            <a:ext cx="1887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Бюджетная 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оценка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3" name="Google Shape;1493;p77"/>
          <p:cNvSpPr txBox="1"/>
          <p:nvPr/>
        </p:nvSpPr>
        <p:spPr>
          <a:xfrm>
            <a:off x="15046775" y="6463325"/>
            <a:ext cx="144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Точная 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solidFill>
                  <a:srgbClr val="85879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оценка</a:t>
            </a:r>
            <a:endParaRPr sz="2500">
              <a:solidFill>
                <a:srgbClr val="85879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4" name="Google Shape;1494;p77"/>
          <p:cNvSpPr txBox="1"/>
          <p:nvPr/>
        </p:nvSpPr>
        <p:spPr>
          <a:xfrm>
            <a:off x="3569897" y="10304850"/>
            <a:ext cx="132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Бизнес-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кейс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5" name="Google Shape;1495;p77"/>
          <p:cNvSpPr txBox="1"/>
          <p:nvPr/>
        </p:nvSpPr>
        <p:spPr>
          <a:xfrm>
            <a:off x="8003598" y="10304850"/>
            <a:ext cx="188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Инициация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6" name="Google Shape;1496;p77"/>
          <p:cNvSpPr txBox="1"/>
          <p:nvPr/>
        </p:nvSpPr>
        <p:spPr>
          <a:xfrm>
            <a:off x="12380700" y="10304850"/>
            <a:ext cx="2098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Составление 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бюджета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97" name="Google Shape;1497;p77"/>
          <p:cNvSpPr txBox="1"/>
          <p:nvPr/>
        </p:nvSpPr>
        <p:spPr>
          <a:xfrm>
            <a:off x="15906149" y="10304850"/>
            <a:ext cx="235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Утверждение 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бюджета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498" name="Google Shape;1498;p77"/>
          <p:cNvGrpSpPr/>
          <p:nvPr/>
        </p:nvGrpSpPr>
        <p:grpSpPr>
          <a:xfrm>
            <a:off x="1799993" y="4859996"/>
            <a:ext cx="1440000" cy="1440000"/>
            <a:chOff x="4874344" y="5362831"/>
            <a:chExt cx="1440000" cy="1440000"/>
          </a:xfrm>
        </p:grpSpPr>
        <p:pic>
          <p:nvPicPr>
            <p:cNvPr id="1499" name="Google Shape;1499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+ 100%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01" name="Google Shape;1501;p77"/>
          <p:cNvGrpSpPr/>
          <p:nvPr/>
        </p:nvGrpSpPr>
        <p:grpSpPr>
          <a:xfrm>
            <a:off x="6416456" y="5899017"/>
            <a:ext cx="1440000" cy="1440000"/>
            <a:chOff x="4874344" y="5362831"/>
            <a:chExt cx="1440000" cy="1440000"/>
          </a:xfrm>
        </p:grpSpPr>
        <p:pic>
          <p:nvPicPr>
            <p:cNvPr id="1502" name="Google Shape;1502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Google Shape;1503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+ 75%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04" name="Google Shape;1504;p77"/>
          <p:cNvGrpSpPr/>
          <p:nvPr/>
        </p:nvGrpSpPr>
        <p:grpSpPr>
          <a:xfrm>
            <a:off x="10848668" y="6691919"/>
            <a:ext cx="1440000" cy="1440000"/>
            <a:chOff x="4874344" y="5362831"/>
            <a:chExt cx="1440000" cy="1440000"/>
          </a:xfrm>
        </p:grpSpPr>
        <p:pic>
          <p:nvPicPr>
            <p:cNvPr id="1505" name="Google Shape;1505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6" name="Google Shape;1506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+ 25%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07" name="Google Shape;1507;p77"/>
          <p:cNvGrpSpPr/>
          <p:nvPr/>
        </p:nvGrpSpPr>
        <p:grpSpPr>
          <a:xfrm>
            <a:off x="14570931" y="7361460"/>
            <a:ext cx="1440000" cy="1440000"/>
            <a:chOff x="4874344" y="5362831"/>
            <a:chExt cx="1440000" cy="1440000"/>
          </a:xfrm>
        </p:grpSpPr>
        <p:pic>
          <p:nvPicPr>
            <p:cNvPr id="1508" name="Google Shape;1508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9" name="Google Shape;1509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+ 10%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10" name="Google Shape;1510;p77"/>
          <p:cNvGrpSpPr/>
          <p:nvPr/>
        </p:nvGrpSpPr>
        <p:grpSpPr>
          <a:xfrm>
            <a:off x="1984256" y="9568667"/>
            <a:ext cx="1440000" cy="1440000"/>
            <a:chOff x="4874344" y="5362831"/>
            <a:chExt cx="1440000" cy="1440000"/>
          </a:xfrm>
        </p:grpSpPr>
        <p:pic>
          <p:nvPicPr>
            <p:cNvPr id="1511" name="Google Shape;1511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– 50%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12" name="Google Shape;1512;p77"/>
          <p:cNvGrpSpPr/>
          <p:nvPr/>
        </p:nvGrpSpPr>
        <p:grpSpPr>
          <a:xfrm>
            <a:off x="6416456" y="9441679"/>
            <a:ext cx="1440000" cy="1440000"/>
            <a:chOff x="4874344" y="5362831"/>
            <a:chExt cx="1440000" cy="1440000"/>
          </a:xfrm>
        </p:grpSpPr>
        <p:pic>
          <p:nvPicPr>
            <p:cNvPr id="1513" name="Google Shape;1513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– 25%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15" name="Google Shape;1515;p77"/>
          <p:cNvGrpSpPr/>
          <p:nvPr/>
        </p:nvGrpSpPr>
        <p:grpSpPr>
          <a:xfrm>
            <a:off x="10848668" y="9213092"/>
            <a:ext cx="1440000" cy="1440000"/>
            <a:chOff x="4874344" y="5362831"/>
            <a:chExt cx="1440000" cy="1440000"/>
          </a:xfrm>
        </p:grpSpPr>
        <p:pic>
          <p:nvPicPr>
            <p:cNvPr id="1516" name="Google Shape;151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– 10%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18" name="Google Shape;1518;p77"/>
          <p:cNvGrpSpPr/>
          <p:nvPr/>
        </p:nvGrpSpPr>
        <p:grpSpPr>
          <a:xfrm>
            <a:off x="14570931" y="8993385"/>
            <a:ext cx="1440000" cy="1440000"/>
            <a:chOff x="4874344" y="5362831"/>
            <a:chExt cx="1440000" cy="1440000"/>
          </a:xfrm>
        </p:grpSpPr>
        <p:pic>
          <p:nvPicPr>
            <p:cNvPr id="1519" name="Google Shape;1519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4344" y="5362831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0" name="Google Shape;1520;p77"/>
            <p:cNvSpPr txBox="1"/>
            <p:nvPr/>
          </p:nvSpPr>
          <p:spPr>
            <a:xfrm>
              <a:off x="4874344" y="5621131"/>
              <a:ext cx="1440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700" b="1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–</a:t>
              </a:r>
              <a:r>
                <a:rPr lang="ru-RU" sz="27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5%</a:t>
              </a:r>
              <a:endParaRPr sz="2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521" name="Google Shape;1521;p7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7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7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7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p7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526" name="Google Shape;1526;p7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7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7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7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7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7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7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7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7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7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39" name="Google Shape;1539;p77"/>
          <p:cNvSpPr/>
          <p:nvPr/>
        </p:nvSpPr>
        <p:spPr>
          <a:xfrm>
            <a:off x="1794248" y="571975"/>
            <a:ext cx="12684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78"/>
          <p:cNvSpPr/>
          <p:nvPr/>
        </p:nvSpPr>
        <p:spPr>
          <a:xfrm>
            <a:off x="10051900" y="3683050"/>
            <a:ext cx="9019800" cy="65763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78"/>
          <p:cNvSpPr/>
          <p:nvPr/>
        </p:nvSpPr>
        <p:spPr>
          <a:xfrm>
            <a:off x="1047100" y="3683050"/>
            <a:ext cx="9004800" cy="6576300"/>
          </a:xfrm>
          <a:prstGeom prst="roundRect">
            <a:avLst>
              <a:gd name="adj" fmla="val 16667"/>
            </a:avLst>
          </a:prstGeom>
          <a:solidFill>
            <a:srgbClr val="B5A6FF">
              <a:alpha val="24240"/>
            </a:srgbClr>
          </a:solidFill>
          <a:ln w="9525" cap="flat" cmpd="sng">
            <a:solidFill>
              <a:srgbClr val="897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78"/>
          <p:cNvSpPr txBox="1"/>
          <p:nvPr/>
        </p:nvSpPr>
        <p:spPr>
          <a:xfrm>
            <a:off x="991475" y="2238525"/>
            <a:ext cx="180606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1 ]</a:t>
            </a: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 Определить основные затраты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547" name="Google Shape;1547;p78"/>
          <p:cNvGrpSpPr/>
          <p:nvPr/>
        </p:nvGrpSpPr>
        <p:grpSpPr>
          <a:xfrm>
            <a:off x="3727163" y="4974162"/>
            <a:ext cx="5545159" cy="5132869"/>
            <a:chOff x="3117614" y="5202881"/>
            <a:chExt cx="5298260" cy="4904327"/>
          </a:xfrm>
        </p:grpSpPr>
        <p:sp>
          <p:nvSpPr>
            <p:cNvPr id="1548" name="Google Shape;1548;p78"/>
            <p:cNvSpPr/>
            <p:nvPr/>
          </p:nvSpPr>
          <p:spPr>
            <a:xfrm>
              <a:off x="3117685" y="7318409"/>
              <a:ext cx="3011700" cy="2788800"/>
            </a:xfrm>
            <a:prstGeom prst="teardrop">
              <a:avLst>
                <a:gd name="adj" fmla="val 100000"/>
              </a:avLst>
            </a:prstGeom>
            <a:solidFill>
              <a:srgbClr val="897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78"/>
            <p:cNvSpPr txBox="1"/>
            <p:nvPr/>
          </p:nvSpPr>
          <p:spPr>
            <a:xfrm>
              <a:off x="3117614" y="8236408"/>
              <a:ext cx="3011700" cy="7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6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Зарплата </a:t>
              </a:r>
              <a:endParaRPr sz="26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6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команды</a:t>
              </a:r>
              <a:endParaRPr sz="26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550" name="Google Shape;1550;p78"/>
            <p:cNvGrpSpPr/>
            <p:nvPr/>
          </p:nvGrpSpPr>
          <p:grpSpPr>
            <a:xfrm>
              <a:off x="6259174" y="5729941"/>
              <a:ext cx="2156700" cy="1997100"/>
              <a:chOff x="9702124" y="7403975"/>
              <a:chExt cx="2156700" cy="1997100"/>
            </a:xfrm>
          </p:grpSpPr>
          <p:sp>
            <p:nvSpPr>
              <p:cNvPr id="1551" name="Google Shape;1551;p78"/>
              <p:cNvSpPr/>
              <p:nvPr/>
            </p:nvSpPr>
            <p:spPr>
              <a:xfrm rot="10800000">
                <a:off x="9702124" y="7403975"/>
                <a:ext cx="2156700" cy="1997100"/>
              </a:xfrm>
              <a:prstGeom prst="teardrop">
                <a:avLst>
                  <a:gd name="adj" fmla="val 100000"/>
                </a:avLst>
              </a:prstGeom>
              <a:solidFill>
                <a:srgbClr val="E1DC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78"/>
              <p:cNvSpPr txBox="1"/>
              <p:nvPr/>
            </p:nvSpPr>
            <p:spPr>
              <a:xfrm>
                <a:off x="9702125" y="8052011"/>
                <a:ext cx="2110200" cy="7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500">
                    <a:latin typeface="IBM Plex Sans"/>
                    <a:ea typeface="IBM Plex Sans"/>
                    <a:cs typeface="IBM Plex Sans"/>
                    <a:sym typeface="IBM Plex Sans"/>
                  </a:rPr>
                  <a:t>Закупка ПО, лицензий</a:t>
                </a:r>
                <a:endParaRPr sz="2500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1553" name="Google Shape;1553;p78"/>
            <p:cNvGrpSpPr/>
            <p:nvPr/>
          </p:nvGrpSpPr>
          <p:grpSpPr>
            <a:xfrm>
              <a:off x="6259309" y="7858855"/>
              <a:ext cx="1660640" cy="1537202"/>
              <a:chOff x="6907350" y="6764250"/>
              <a:chExt cx="1932550" cy="1788900"/>
            </a:xfrm>
          </p:grpSpPr>
          <p:sp>
            <p:nvSpPr>
              <p:cNvPr id="1554" name="Google Shape;1554;p78"/>
              <p:cNvSpPr/>
              <p:nvPr/>
            </p:nvSpPr>
            <p:spPr>
              <a:xfrm flipH="1">
                <a:off x="6907350" y="6764250"/>
                <a:ext cx="1932300" cy="1788900"/>
              </a:xfrm>
              <a:prstGeom prst="teardrop">
                <a:avLst>
                  <a:gd name="adj" fmla="val 100000"/>
                </a:avLst>
              </a:prstGeom>
              <a:solidFill>
                <a:srgbClr val="B8A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78"/>
              <p:cNvSpPr txBox="1"/>
              <p:nvPr/>
            </p:nvSpPr>
            <p:spPr>
              <a:xfrm>
                <a:off x="6907600" y="7498750"/>
                <a:ext cx="1932300" cy="3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b="1">
                    <a:latin typeface="IBM Plex Sans"/>
                    <a:ea typeface="IBM Plex Sans"/>
                    <a:cs typeface="IBM Plex Sans"/>
                    <a:sym typeface="IBM Plex Sans"/>
                  </a:rPr>
                  <a:t>Подрядчики</a:t>
                </a:r>
                <a:endParaRPr sz="2000" b="1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1556" name="Google Shape;1556;p78"/>
            <p:cNvGrpSpPr/>
            <p:nvPr/>
          </p:nvGrpSpPr>
          <p:grpSpPr>
            <a:xfrm>
              <a:off x="3972575" y="5202881"/>
              <a:ext cx="2156640" cy="1996591"/>
              <a:chOff x="3633087" y="4860506"/>
              <a:chExt cx="1932300" cy="1788900"/>
            </a:xfrm>
          </p:grpSpPr>
          <p:sp>
            <p:nvSpPr>
              <p:cNvPr id="1557" name="Google Shape;1557;p78"/>
              <p:cNvSpPr/>
              <p:nvPr/>
            </p:nvSpPr>
            <p:spPr>
              <a:xfrm rot="10800000" flipH="1">
                <a:off x="3633087" y="4860506"/>
                <a:ext cx="1932300" cy="1788900"/>
              </a:xfrm>
              <a:prstGeom prst="teardrop">
                <a:avLst>
                  <a:gd name="adj" fmla="val 100000"/>
                </a:avLst>
              </a:prstGeom>
              <a:solidFill>
                <a:srgbClr val="D6C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78"/>
              <p:cNvSpPr txBox="1"/>
              <p:nvPr/>
            </p:nvSpPr>
            <p:spPr>
              <a:xfrm>
                <a:off x="3633087" y="5616356"/>
                <a:ext cx="1932300" cy="26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>
                    <a:latin typeface="IBM Plex Sans SemiBold"/>
                    <a:ea typeface="IBM Plex Sans SemiBold"/>
                    <a:cs typeface="IBM Plex Sans SemiBold"/>
                    <a:sym typeface="IBM Plex Sans SemiBold"/>
                  </a:rPr>
                  <a:t>Инфраструктура</a:t>
                </a:r>
                <a:endParaRPr sz="2000">
                  <a:latin typeface="IBM Plex Sans SemiBold"/>
                  <a:ea typeface="IBM Plex Sans SemiBold"/>
                  <a:cs typeface="IBM Plex Sans SemiBold"/>
                  <a:sym typeface="IBM Plex Sans SemiBold"/>
                </a:endParaRPr>
              </a:p>
            </p:txBody>
          </p:sp>
        </p:grpSp>
      </p:grpSp>
      <p:sp>
        <p:nvSpPr>
          <p:cNvPr id="1559" name="Google Shape;1559;p78"/>
          <p:cNvSpPr txBox="1"/>
          <p:nvPr/>
        </p:nvSpPr>
        <p:spPr>
          <a:xfrm>
            <a:off x="15394050" y="5537430"/>
            <a:ext cx="3655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400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эти расходы, 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как правило, </a:t>
            </a:r>
            <a:b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учтены в ставках </a:t>
            </a:r>
            <a:b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команды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560" name="Google Shape;1560;p78"/>
          <p:cNvGrpSpPr/>
          <p:nvPr/>
        </p:nvGrpSpPr>
        <p:grpSpPr>
          <a:xfrm>
            <a:off x="10791458" y="4974206"/>
            <a:ext cx="5545084" cy="5132773"/>
            <a:chOff x="11419553" y="5202881"/>
            <a:chExt cx="5298188" cy="4904236"/>
          </a:xfrm>
        </p:grpSpPr>
        <p:sp>
          <p:nvSpPr>
            <p:cNvPr id="1561" name="Google Shape;1561;p78"/>
            <p:cNvSpPr/>
            <p:nvPr/>
          </p:nvSpPr>
          <p:spPr>
            <a:xfrm flipH="1">
              <a:off x="13706041" y="7318317"/>
              <a:ext cx="3011700" cy="2788800"/>
            </a:xfrm>
            <a:prstGeom prst="teardrop">
              <a:avLst>
                <a:gd name="adj" fmla="val 100000"/>
              </a:avLst>
            </a:prstGeom>
            <a:solidFill>
              <a:srgbClr val="8587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78"/>
            <p:cNvSpPr/>
            <p:nvPr/>
          </p:nvSpPr>
          <p:spPr>
            <a:xfrm rot="10800000" flipH="1">
              <a:off x="11419553" y="5729850"/>
              <a:ext cx="2156700" cy="1997100"/>
            </a:xfrm>
            <a:prstGeom prst="teardrop">
              <a:avLst>
                <a:gd name="adj" fmla="val 100000"/>
              </a:avLst>
            </a:prstGeom>
            <a:solidFill>
              <a:srgbClr val="D0D2D9">
                <a:alpha val="3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78"/>
            <p:cNvSpPr/>
            <p:nvPr/>
          </p:nvSpPr>
          <p:spPr>
            <a:xfrm>
              <a:off x="11915692" y="7858763"/>
              <a:ext cx="1660500" cy="1537200"/>
            </a:xfrm>
            <a:prstGeom prst="teardrop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78"/>
            <p:cNvSpPr/>
            <p:nvPr/>
          </p:nvSpPr>
          <p:spPr>
            <a:xfrm rot="10800000">
              <a:off x="13706151" y="5202881"/>
              <a:ext cx="2156700" cy="1996500"/>
            </a:xfrm>
            <a:prstGeom prst="teardrop">
              <a:avLst>
                <a:gd name="adj" fmla="val 100000"/>
              </a:avLst>
            </a:prstGeom>
            <a:solidFill>
              <a:srgbClr val="D0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78"/>
            <p:cNvSpPr txBox="1"/>
            <p:nvPr/>
          </p:nvSpPr>
          <p:spPr>
            <a:xfrm>
              <a:off x="11527999" y="6378539"/>
              <a:ext cx="19398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500">
                  <a:latin typeface="IBM Plex Sans"/>
                  <a:ea typeface="IBM Plex Sans"/>
                  <a:cs typeface="IBM Plex Sans"/>
                  <a:sym typeface="IBM Plex Sans"/>
                </a:rPr>
                <a:t>Зарплата руководства</a:t>
              </a:r>
              <a:endParaRPr sz="2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66" name="Google Shape;1566;p78"/>
            <p:cNvSpPr txBox="1"/>
            <p:nvPr/>
          </p:nvSpPr>
          <p:spPr>
            <a:xfrm>
              <a:off x="14004725" y="5481546"/>
              <a:ext cx="1401300" cy="12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400" b="1">
                  <a:latin typeface="IBM Plex Sans"/>
                  <a:ea typeface="IBM Plex Sans"/>
                  <a:cs typeface="IBM Plex Sans"/>
                  <a:sym typeface="IBM Plex Sans"/>
                </a:rPr>
                <a:t>%</a:t>
              </a:r>
              <a:r>
                <a:rPr lang="ru-RU" sz="2000" b="1"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endParaRPr sz="2000" b="1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00" b="1">
                  <a:latin typeface="IBM Plex Sans"/>
                  <a:ea typeface="IBM Plex Sans"/>
                  <a:cs typeface="IBM Plex Sans"/>
                  <a:sym typeface="IBM Plex Sans"/>
                </a:rPr>
                <a:t>по </a:t>
              </a:r>
              <a:endParaRPr sz="2100" b="1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100" b="1">
                  <a:latin typeface="IBM Plex Sans"/>
                  <a:ea typeface="IBM Plex Sans"/>
                  <a:cs typeface="IBM Plex Sans"/>
                  <a:sym typeface="IBM Plex Sans"/>
                </a:rPr>
                <a:t>кредитам</a:t>
              </a:r>
              <a:endParaRPr sz="2100"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67" name="Google Shape;1567;p78"/>
            <p:cNvSpPr txBox="1"/>
            <p:nvPr/>
          </p:nvSpPr>
          <p:spPr>
            <a:xfrm>
              <a:off x="11955600" y="8390471"/>
              <a:ext cx="1620600" cy="32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Реклама</a:t>
              </a:r>
              <a:endParaRPr sz="2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568" name="Google Shape;1568;p78"/>
            <p:cNvSpPr txBox="1"/>
            <p:nvPr/>
          </p:nvSpPr>
          <p:spPr>
            <a:xfrm>
              <a:off x="13713975" y="8225571"/>
              <a:ext cx="2797800" cy="7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6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Аренда помещений</a:t>
              </a:r>
              <a:endParaRPr sz="26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569" name="Google Shape;1569;p78"/>
          <p:cNvGrpSpPr/>
          <p:nvPr/>
        </p:nvGrpSpPr>
        <p:grpSpPr>
          <a:xfrm>
            <a:off x="3272694" y="3683059"/>
            <a:ext cx="4553612" cy="1320825"/>
            <a:chOff x="4029425" y="-2119525"/>
            <a:chExt cx="6022500" cy="1320825"/>
          </a:xfrm>
        </p:grpSpPr>
        <p:sp>
          <p:nvSpPr>
            <p:cNvPr id="1570" name="Google Shape;1570;p78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8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78"/>
          <p:cNvSpPr txBox="1"/>
          <p:nvPr/>
        </p:nvSpPr>
        <p:spPr>
          <a:xfrm>
            <a:off x="3272800" y="3683059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Прямые затраты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3" name="Google Shape;1573;p78"/>
          <p:cNvSpPr txBox="1"/>
          <p:nvPr/>
        </p:nvSpPr>
        <p:spPr>
          <a:xfrm>
            <a:off x="1047100" y="5537425"/>
            <a:ext cx="3456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это расходы,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напрямую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связанные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 производством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574" name="Google Shape;1574;p78"/>
          <p:cNvGrpSpPr/>
          <p:nvPr/>
        </p:nvGrpSpPr>
        <p:grpSpPr>
          <a:xfrm>
            <a:off x="12284994" y="3683046"/>
            <a:ext cx="4553612" cy="1320825"/>
            <a:chOff x="4029425" y="-2119525"/>
            <a:chExt cx="6022500" cy="1320825"/>
          </a:xfrm>
        </p:grpSpPr>
        <p:sp>
          <p:nvSpPr>
            <p:cNvPr id="1575" name="Google Shape;1575;p78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7" name="Google Shape;1577;p78"/>
          <p:cNvSpPr txBox="1"/>
          <p:nvPr/>
        </p:nvSpPr>
        <p:spPr>
          <a:xfrm>
            <a:off x="12285100" y="3683046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Косвенные затраты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78" name="Google Shape;1578;p78"/>
          <p:cNvSpPr/>
          <p:nvPr/>
        </p:nvSpPr>
        <p:spPr>
          <a:xfrm>
            <a:off x="1047100" y="10407625"/>
            <a:ext cx="17994600" cy="1077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28575" cap="flat" cmpd="sng">
            <a:solidFill>
              <a:srgbClr val="9598A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9" name="Google Shape;157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8126" y="10549175"/>
            <a:ext cx="790501" cy="7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78"/>
          <p:cNvSpPr txBox="1"/>
          <p:nvPr/>
        </p:nvSpPr>
        <p:spPr>
          <a:xfrm>
            <a:off x="6943251" y="10767425"/>
            <a:ext cx="731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u="sng">
                <a:solidFill>
                  <a:srgbClr val="3399FF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Прямые и Косвенные затраты: см. подробнее здесь</a:t>
            </a:r>
            <a:endParaRPr sz="2300">
              <a:solidFill>
                <a:srgbClr val="3399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81" name="Google Shape;1581;p7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7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7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7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5" name="Google Shape;1585;p7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586" name="Google Shape;1586;p7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7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7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7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7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7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7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7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7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7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7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7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99" name="Google Shape;1599;p78"/>
          <p:cNvSpPr/>
          <p:nvPr/>
        </p:nvSpPr>
        <p:spPr>
          <a:xfrm>
            <a:off x="1794249" y="571975"/>
            <a:ext cx="11692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79"/>
          <p:cNvSpPr/>
          <p:nvPr/>
        </p:nvSpPr>
        <p:spPr>
          <a:xfrm>
            <a:off x="10051900" y="3929050"/>
            <a:ext cx="9019800" cy="63417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79"/>
          <p:cNvSpPr/>
          <p:nvPr/>
        </p:nvSpPr>
        <p:spPr>
          <a:xfrm>
            <a:off x="1047100" y="3929050"/>
            <a:ext cx="9004800" cy="63417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79"/>
          <p:cNvGrpSpPr/>
          <p:nvPr/>
        </p:nvGrpSpPr>
        <p:grpSpPr>
          <a:xfrm>
            <a:off x="3272694" y="3929050"/>
            <a:ext cx="4553612" cy="1320825"/>
            <a:chOff x="4029425" y="-2119525"/>
            <a:chExt cx="6022500" cy="1320825"/>
          </a:xfrm>
        </p:grpSpPr>
        <p:sp>
          <p:nvSpPr>
            <p:cNvPr id="1607" name="Google Shape;1607;p79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9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79"/>
          <p:cNvSpPr txBox="1"/>
          <p:nvPr/>
        </p:nvSpPr>
        <p:spPr>
          <a:xfrm>
            <a:off x="3272800" y="3929050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Переменные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0" name="Google Shape;1610;p79"/>
          <p:cNvSpPr txBox="1"/>
          <p:nvPr/>
        </p:nvSpPr>
        <p:spPr>
          <a:xfrm>
            <a:off x="991475" y="2238525"/>
            <a:ext cx="180606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Еще одна классификация затрат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611" name="Google Shape;1611;p79"/>
          <p:cNvGrpSpPr/>
          <p:nvPr/>
        </p:nvGrpSpPr>
        <p:grpSpPr>
          <a:xfrm>
            <a:off x="12284994" y="3929050"/>
            <a:ext cx="4553612" cy="1320825"/>
            <a:chOff x="4029425" y="-2119525"/>
            <a:chExt cx="6022500" cy="1320825"/>
          </a:xfrm>
        </p:grpSpPr>
        <p:sp>
          <p:nvSpPr>
            <p:cNvPr id="1612" name="Google Shape;1612;p79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9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79"/>
          <p:cNvSpPr txBox="1"/>
          <p:nvPr/>
        </p:nvSpPr>
        <p:spPr>
          <a:xfrm>
            <a:off x="12285100" y="3929050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Постоянные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5" name="Google Shape;1615;p79"/>
          <p:cNvSpPr txBox="1"/>
          <p:nvPr/>
        </p:nvSpPr>
        <p:spPr>
          <a:xfrm>
            <a:off x="3272700" y="5685675"/>
            <a:ext cx="4553700" cy="3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Зависят от количества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произведенной продукции,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например: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323999" marR="431999" lvl="0" indent="-332399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8973FF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картона для производства 200 шт. коробок молока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23999" lvl="0" indent="-332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затраты на закупку оборудования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23999" lvl="0" indent="-332399" algn="l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973FF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зарплата фасовщиков</a:t>
            </a:r>
            <a:endParaRPr sz="24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6" name="Google Shape;1616;p79"/>
          <p:cNvSpPr txBox="1"/>
          <p:nvPr/>
        </p:nvSpPr>
        <p:spPr>
          <a:xfrm>
            <a:off x="12285100" y="5685675"/>
            <a:ext cx="45537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Не зависят от количества 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произведенной продукции, 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например: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791999" lvl="0" indent="-332399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858793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аренда офиса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91999" lvl="0" indent="-332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58793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канцелярские расходы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791999" lvl="0" indent="-332399" algn="l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rgbClr val="858793"/>
              </a:buClr>
              <a:buSzPts val="2400"/>
              <a:buFont typeface="IBM Plex Sans"/>
              <a:buChar char="●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зарплата административного персонала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17" name="Google Shape;1617;p79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8034150" y="5273389"/>
            <a:ext cx="4030588" cy="4019116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79"/>
          <p:cNvSpPr/>
          <p:nvPr/>
        </p:nvSpPr>
        <p:spPr>
          <a:xfrm>
            <a:off x="1047100" y="10407625"/>
            <a:ext cx="17994600" cy="1077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28575" cap="flat" cmpd="sng">
            <a:solidFill>
              <a:srgbClr val="9598A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9" name="Google Shape;1619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9016" y="10549175"/>
            <a:ext cx="790501" cy="7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79"/>
          <p:cNvSpPr txBox="1"/>
          <p:nvPr/>
        </p:nvSpPr>
        <p:spPr>
          <a:xfrm>
            <a:off x="6644150" y="10767425"/>
            <a:ext cx="7975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u="sng">
                <a:solidFill>
                  <a:srgbClr val="3399FF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Переменные и постоянные затраты: см. подробнее здесь</a:t>
            </a:r>
            <a:endParaRPr sz="2300">
              <a:solidFill>
                <a:srgbClr val="3399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21" name="Google Shape;1621;p7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7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7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7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5" name="Google Shape;1625;p7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626" name="Google Shape;1626;p7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7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7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7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7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7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7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7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7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7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7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39" name="Google Shape;1639;p79"/>
          <p:cNvSpPr/>
          <p:nvPr/>
        </p:nvSpPr>
        <p:spPr>
          <a:xfrm>
            <a:off x="1794249" y="571975"/>
            <a:ext cx="11692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"/>
          <p:cNvSpPr txBox="1">
            <a:spLocks noGrp="1"/>
          </p:cNvSpPr>
          <p:nvPr>
            <p:ph type="title"/>
          </p:nvPr>
        </p:nvSpPr>
        <p:spPr>
          <a:xfrm>
            <a:off x="1047088" y="3596591"/>
            <a:ext cx="9258900" cy="418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 dirty="0"/>
              <a:t>Вопросы по домашнему заданию? </a:t>
            </a:r>
            <a:endParaRPr sz="9900" b="1" dirty="0">
              <a:solidFill>
                <a:schemeClr val="dk1"/>
              </a:solidFill>
            </a:endParaRPr>
          </a:p>
        </p:txBody>
      </p:sp>
      <p:pic>
        <p:nvPicPr>
          <p:cNvPr id="676" name="Google Shape;67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82" name="Google Shape;682;p4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95" name="Google Shape;695;p4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0"/>
          <p:cNvSpPr/>
          <p:nvPr/>
        </p:nvSpPr>
        <p:spPr>
          <a:xfrm>
            <a:off x="1047100" y="9040225"/>
            <a:ext cx="18005100" cy="16176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28575" cap="flat" cmpd="sng">
            <a:solidFill>
              <a:srgbClr val="9598A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0"/>
          <p:cNvSpPr/>
          <p:nvPr/>
        </p:nvSpPr>
        <p:spPr>
          <a:xfrm>
            <a:off x="10051900" y="3929050"/>
            <a:ext cx="9019800" cy="4818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80"/>
          <p:cNvSpPr/>
          <p:nvPr/>
        </p:nvSpPr>
        <p:spPr>
          <a:xfrm>
            <a:off x="1047100" y="3929050"/>
            <a:ext cx="9004800" cy="4818000"/>
          </a:xfrm>
          <a:prstGeom prst="roundRect">
            <a:avLst>
              <a:gd name="adj" fmla="val 16667"/>
            </a:avLst>
          </a:prstGeom>
          <a:solidFill>
            <a:srgbClr val="B5A6FF">
              <a:alpha val="24240"/>
            </a:srgbClr>
          </a:solidFill>
          <a:ln w="9525" cap="flat" cmpd="sng">
            <a:solidFill>
              <a:srgbClr val="897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80"/>
          <p:cNvGrpSpPr/>
          <p:nvPr/>
        </p:nvGrpSpPr>
        <p:grpSpPr>
          <a:xfrm>
            <a:off x="3272694" y="3929050"/>
            <a:ext cx="4553612" cy="1320825"/>
            <a:chOff x="4029425" y="-2119525"/>
            <a:chExt cx="6022500" cy="1320825"/>
          </a:xfrm>
        </p:grpSpPr>
        <p:sp>
          <p:nvSpPr>
            <p:cNvPr id="1648" name="Google Shape;1648;p80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0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80"/>
          <p:cNvSpPr txBox="1"/>
          <p:nvPr/>
        </p:nvSpPr>
        <p:spPr>
          <a:xfrm>
            <a:off x="3272800" y="3929050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CAPEX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1" name="Google Shape;1651;p80"/>
          <p:cNvSpPr txBox="1"/>
          <p:nvPr/>
        </p:nvSpPr>
        <p:spPr>
          <a:xfrm>
            <a:off x="991475" y="2238525"/>
            <a:ext cx="18060600" cy="10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 еще одна классификация...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652" name="Google Shape;1652;p80"/>
          <p:cNvGrpSpPr/>
          <p:nvPr/>
        </p:nvGrpSpPr>
        <p:grpSpPr>
          <a:xfrm>
            <a:off x="12284994" y="3929050"/>
            <a:ext cx="4553612" cy="1320825"/>
            <a:chOff x="4029425" y="-2119525"/>
            <a:chExt cx="6022500" cy="1320825"/>
          </a:xfrm>
        </p:grpSpPr>
        <p:sp>
          <p:nvSpPr>
            <p:cNvPr id="1653" name="Google Shape;1653;p80"/>
            <p:cNvSpPr/>
            <p:nvPr/>
          </p:nvSpPr>
          <p:spPr>
            <a:xfrm>
              <a:off x="4029425" y="-1839400"/>
              <a:ext cx="6022500" cy="1040700"/>
            </a:xfrm>
            <a:prstGeom prst="roundRect">
              <a:avLst>
                <a:gd name="adj" fmla="val 16667"/>
              </a:avLst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0"/>
            <p:cNvSpPr/>
            <p:nvPr/>
          </p:nvSpPr>
          <p:spPr>
            <a:xfrm>
              <a:off x="4029425" y="-2119525"/>
              <a:ext cx="6022500" cy="813900"/>
            </a:xfrm>
            <a:prstGeom prst="rect">
              <a:avLst/>
            </a:prstGeom>
            <a:solidFill>
              <a:srgbClr val="080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80"/>
          <p:cNvSpPr txBox="1"/>
          <p:nvPr/>
        </p:nvSpPr>
        <p:spPr>
          <a:xfrm>
            <a:off x="12285100" y="3929050"/>
            <a:ext cx="4553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OPEX</a:t>
            </a:r>
            <a:endParaRPr sz="45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6" name="Google Shape;1656;p80"/>
          <p:cNvSpPr txBox="1"/>
          <p:nvPr/>
        </p:nvSpPr>
        <p:spPr>
          <a:xfrm>
            <a:off x="1047100" y="5492263"/>
            <a:ext cx="9019800" cy="28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Затраты на приобретение активов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(со сроком эксплуатации более 1 года), 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а также на их модернизацию</a:t>
            </a:r>
            <a:endParaRPr sz="25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448000" marR="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Пример: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закупка ПО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973FF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закупка оборудования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700"/>
              </a:spcBef>
              <a:spcAft>
                <a:spcPts val="700"/>
              </a:spcAft>
              <a:buClr>
                <a:srgbClr val="8973FF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оплата внешнего консалтинга</a:t>
            </a:r>
            <a:endParaRPr sz="22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7" name="Google Shape;1657;p80"/>
          <p:cNvSpPr txBox="1"/>
          <p:nvPr/>
        </p:nvSpPr>
        <p:spPr>
          <a:xfrm>
            <a:off x="10051900" y="5492263"/>
            <a:ext cx="9019800" cy="2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Затраты</a:t>
            </a:r>
            <a:b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ru-RU" sz="2500">
                <a:latin typeface="IBM Plex Sans Medium"/>
                <a:ea typeface="IBM Plex Sans Medium"/>
                <a:cs typeface="IBM Plex Sans Medium"/>
                <a:sym typeface="IBM Plex Sans Medium"/>
              </a:rPr>
              <a:t>«текущего периода»</a:t>
            </a:r>
            <a:endParaRPr sz="25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448000" marR="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Пример:</a:t>
            </a:r>
            <a:endParaRPr sz="22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58793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аренда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58793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заработная плата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58793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обучение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771999" lvl="0" indent="-319699" algn="l" rtl="0">
              <a:lnSpc>
                <a:spcPct val="90000"/>
              </a:lnSpc>
              <a:spcBef>
                <a:spcPts val="700"/>
              </a:spcBef>
              <a:spcAft>
                <a:spcPts val="700"/>
              </a:spcAft>
              <a:buClr>
                <a:srgbClr val="858793"/>
              </a:buClr>
              <a:buSzPts val="2200"/>
              <a:buFont typeface="IBM Plex Sans"/>
              <a:buChar char="●"/>
            </a:pPr>
            <a:r>
              <a:rPr lang="ru-RU"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обследование бизнес-процессов</a:t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8" name="Google Shape;1658;p80"/>
          <p:cNvSpPr txBox="1"/>
          <p:nvPr/>
        </p:nvSpPr>
        <p:spPr>
          <a:xfrm>
            <a:off x="991475" y="9040225"/>
            <a:ext cx="122007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ВАЖНО:</a:t>
            </a:r>
            <a:r>
              <a:rPr lang="ru-RU" sz="23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Обычно компании стремятся </a:t>
            </a:r>
            <a:r>
              <a:rPr lang="ru-RU" sz="23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сокращать операционные расходы</a:t>
            </a:r>
            <a:r>
              <a:rPr lang="ru-RU" sz="23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23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и как можно больше затрат «классифицировать» как капитальные</a:t>
            </a:r>
            <a:endParaRPr sz="23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659" name="Google Shape;1659;p80"/>
          <p:cNvPicPr preferRelativeResize="0"/>
          <p:nvPr/>
        </p:nvPicPr>
        <p:blipFill rotWithShape="1">
          <a:blip r:embed="rId3">
            <a:alphaModFix/>
          </a:blip>
          <a:srcRect l="1550" r="1550"/>
          <a:stretch/>
        </p:blipFill>
        <p:spPr>
          <a:xfrm>
            <a:off x="1616950" y="9380900"/>
            <a:ext cx="866014" cy="8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80"/>
          <p:cNvPicPr preferRelativeResize="0"/>
          <p:nvPr/>
        </p:nvPicPr>
        <p:blipFill rotWithShape="1">
          <a:blip r:embed="rId4">
            <a:alphaModFix/>
          </a:blip>
          <a:srcRect l="544" r="544"/>
          <a:stretch/>
        </p:blipFill>
        <p:spPr>
          <a:xfrm>
            <a:off x="8873301" y="5289200"/>
            <a:ext cx="2384299" cy="21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80"/>
          <p:cNvSpPr txBox="1"/>
          <p:nvPr/>
        </p:nvSpPr>
        <p:spPr>
          <a:xfrm>
            <a:off x="9274750" y="6117751"/>
            <a:ext cx="1554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0" b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VS</a:t>
            </a:r>
            <a:endParaRPr sz="3900"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2" name="Google Shape;1662;p80"/>
          <p:cNvSpPr txBox="1"/>
          <p:nvPr/>
        </p:nvSpPr>
        <p:spPr>
          <a:xfrm>
            <a:off x="14755075" y="9377100"/>
            <a:ext cx="39729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u="sng">
                <a:solidFill>
                  <a:srgbClr val="3399FF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СAPEX и O</a:t>
            </a:r>
            <a:r>
              <a:rPr lang="ru-RU" sz="2200" u="sng">
                <a:solidFill>
                  <a:srgbClr val="3399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PEX: см. подробнее</a:t>
            </a:r>
            <a:endParaRPr sz="2200" u="sng">
              <a:solidFill>
                <a:srgbClr val="3399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63" name="Google Shape;1663;p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85137" y="9409475"/>
            <a:ext cx="866026" cy="86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80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80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80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80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8" name="Google Shape;1668;p80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669" name="Google Shape;1669;p8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8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8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8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8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8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8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8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8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8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8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8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8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82" name="Google Shape;1682;p80"/>
          <p:cNvSpPr/>
          <p:nvPr/>
        </p:nvSpPr>
        <p:spPr>
          <a:xfrm>
            <a:off x="1794249" y="571975"/>
            <a:ext cx="116925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Стоимость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81"/>
          <p:cNvSpPr/>
          <p:nvPr/>
        </p:nvSpPr>
        <p:spPr>
          <a:xfrm>
            <a:off x="7590250" y="3862950"/>
            <a:ext cx="11451000" cy="67947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81"/>
          <p:cNvSpPr txBox="1"/>
          <p:nvPr/>
        </p:nvSpPr>
        <p:spPr>
          <a:xfrm>
            <a:off x="995996" y="2348925"/>
            <a:ext cx="18075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2 ]  </a:t>
            </a: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будем оценивать?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689" name="Google Shape;1689;p81"/>
          <p:cNvSpPr/>
          <p:nvPr/>
        </p:nvSpPr>
        <p:spPr>
          <a:xfrm>
            <a:off x="1047100" y="3862950"/>
            <a:ext cx="6291000" cy="67947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81"/>
          <p:cNvSpPr txBox="1"/>
          <p:nvPr/>
        </p:nvSpPr>
        <p:spPr>
          <a:xfrm>
            <a:off x="996141" y="3862950"/>
            <a:ext cx="6342000" cy="54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2000" rIns="0" bIns="0" anchor="t" anchorCtr="0">
            <a:spAutoFit/>
          </a:bodyPr>
          <a:lstStyle/>
          <a:p>
            <a:pPr marL="35999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1</a:t>
            </a:r>
            <a:endParaRPr sz="45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стоимости по аналогам, </a:t>
            </a:r>
            <a:endParaRPr sz="28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«сверху вниз»</a:t>
            </a:r>
            <a:endParaRPr sz="28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31999" marR="35999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Стоимость проекта или операций рассчитывается примерно по аналогии 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431999" marR="35999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 подобными проектами в прошлом, используется на ранних этапах проекта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ctr" rtl="0">
              <a:spcBef>
                <a:spcPts val="25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r>
              <a:rPr lang="ru-RU" sz="23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3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79999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прошлом году подобный сайт </a:t>
            </a:r>
            <a:endParaRPr sz="20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79999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подобного интернет-магазина </a:t>
            </a:r>
            <a:endParaRPr sz="20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79999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сделали за 2 млн руб.</a:t>
            </a:r>
            <a:endParaRPr sz="20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91" name="Google Shape;1691;p81"/>
          <p:cNvSpPr txBox="1"/>
          <p:nvPr/>
        </p:nvSpPr>
        <p:spPr>
          <a:xfrm>
            <a:off x="7338100" y="3862950"/>
            <a:ext cx="5405100" cy="3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2000" rIns="0" bIns="0" anchor="t" anchorCtr="0">
            <a:spAutoFit/>
          </a:bodyPr>
          <a:lstStyle/>
          <a:p>
            <a:pPr marL="35999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2</a:t>
            </a:r>
            <a:endParaRPr sz="45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стоимости  </a:t>
            </a:r>
            <a:endParaRPr sz="28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«снизу вверх»</a:t>
            </a:r>
            <a:endParaRPr sz="28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3999" marR="720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Суммирование детальных оценок 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503999" marR="35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по каждой операции. Самый 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503999" marR="35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точный и трудоемкий способ 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503999" marR="35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оценки стоимости проекта</a:t>
            </a:r>
            <a:endParaRPr sz="23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1692" name="Google Shape;1692;p81"/>
          <p:cNvGrpSpPr/>
          <p:nvPr/>
        </p:nvGrpSpPr>
        <p:grpSpPr>
          <a:xfrm>
            <a:off x="12530122" y="4327185"/>
            <a:ext cx="6054403" cy="5885621"/>
            <a:chOff x="12606322" y="4250985"/>
            <a:chExt cx="6054403" cy="5885621"/>
          </a:xfrm>
        </p:grpSpPr>
        <p:grpSp>
          <p:nvGrpSpPr>
            <p:cNvPr id="1693" name="Google Shape;1693;p81"/>
            <p:cNvGrpSpPr/>
            <p:nvPr/>
          </p:nvGrpSpPr>
          <p:grpSpPr>
            <a:xfrm>
              <a:off x="13141624" y="4994483"/>
              <a:ext cx="5037850" cy="4678426"/>
              <a:chOff x="13522037" y="4629149"/>
              <a:chExt cx="5037850" cy="4678426"/>
            </a:xfrm>
          </p:grpSpPr>
          <p:cxnSp>
            <p:nvCxnSpPr>
              <p:cNvPr id="1694" name="Google Shape;1694;p81"/>
              <p:cNvCxnSpPr/>
              <p:nvPr/>
            </p:nvCxnSpPr>
            <p:spPr>
              <a:xfrm>
                <a:off x="14730374" y="4915936"/>
                <a:ext cx="2567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2D2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81"/>
              <p:cNvCxnSpPr/>
              <p:nvPr/>
            </p:nvCxnSpPr>
            <p:spPr>
              <a:xfrm>
                <a:off x="14730384" y="4915936"/>
                <a:ext cx="0" cy="553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2D2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81"/>
              <p:cNvCxnSpPr/>
              <p:nvPr/>
            </p:nvCxnSpPr>
            <p:spPr>
              <a:xfrm>
                <a:off x="17297474" y="4915936"/>
                <a:ext cx="0" cy="553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2D2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7" name="Google Shape;1697;p81"/>
              <p:cNvCxnSpPr/>
              <p:nvPr/>
            </p:nvCxnSpPr>
            <p:spPr>
              <a:xfrm>
                <a:off x="16013924" y="4629149"/>
                <a:ext cx="0" cy="286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2D2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98" name="Google Shape;1698;p81"/>
              <p:cNvGrpSpPr/>
              <p:nvPr/>
            </p:nvGrpSpPr>
            <p:grpSpPr>
              <a:xfrm>
                <a:off x="14128887" y="5919342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699" name="Google Shape;1699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0" name="Google Shape;1700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1" name="Google Shape;1701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2" name="Google Shape;1702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03" name="Google Shape;1703;p81"/>
              <p:cNvGrpSpPr/>
              <p:nvPr/>
            </p:nvGrpSpPr>
            <p:grpSpPr>
              <a:xfrm>
                <a:off x="16639512" y="5919342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704" name="Google Shape;1704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5" name="Google Shape;1705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6" name="Google Shape;1706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7" name="Google Shape;1707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08" name="Google Shape;1708;p81"/>
              <p:cNvGrpSpPr/>
              <p:nvPr/>
            </p:nvGrpSpPr>
            <p:grpSpPr>
              <a:xfrm>
                <a:off x="13522037" y="7209535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709" name="Google Shape;1709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0" name="Google Shape;1710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1" name="Google Shape;1711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2" name="Google Shape;1712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13" name="Google Shape;1713;p81"/>
              <p:cNvGrpSpPr/>
              <p:nvPr/>
            </p:nvGrpSpPr>
            <p:grpSpPr>
              <a:xfrm>
                <a:off x="17297487" y="7209535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714" name="Google Shape;1714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5" name="Google Shape;1715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6" name="Google Shape;1716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7" name="Google Shape;1717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18" name="Google Shape;1718;p81"/>
              <p:cNvGrpSpPr/>
              <p:nvPr/>
            </p:nvGrpSpPr>
            <p:grpSpPr>
              <a:xfrm>
                <a:off x="14160662" y="8467148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719" name="Google Shape;1719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0" name="Google Shape;1720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1" name="Google Shape;1721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2" name="Google Shape;1722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23" name="Google Shape;1723;p81"/>
              <p:cNvGrpSpPr/>
              <p:nvPr/>
            </p:nvGrpSpPr>
            <p:grpSpPr>
              <a:xfrm>
                <a:off x="16628012" y="8467148"/>
                <a:ext cx="1262400" cy="840427"/>
                <a:chOff x="14128878" y="5783230"/>
                <a:chExt cx="1262400" cy="784200"/>
              </a:xfrm>
            </p:grpSpPr>
            <p:cxnSp>
              <p:nvCxnSpPr>
                <p:cNvPr id="1724" name="Google Shape;1724;p81"/>
                <p:cNvCxnSpPr/>
                <p:nvPr/>
              </p:nvCxnSpPr>
              <p:spPr>
                <a:xfrm>
                  <a:off x="14128878" y="6050830"/>
                  <a:ext cx="1262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5" name="Google Shape;1725;p81"/>
                <p:cNvCxnSpPr/>
                <p:nvPr/>
              </p:nvCxnSpPr>
              <p:spPr>
                <a:xfrm>
                  <a:off x="141288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6" name="Google Shape;1726;p81"/>
                <p:cNvCxnSpPr/>
                <p:nvPr/>
              </p:nvCxnSpPr>
              <p:spPr>
                <a:xfrm>
                  <a:off x="14743640" y="5783230"/>
                  <a:ext cx="0" cy="267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7" name="Google Shape;1727;p81"/>
                <p:cNvCxnSpPr/>
                <p:nvPr/>
              </p:nvCxnSpPr>
              <p:spPr>
                <a:xfrm>
                  <a:off x="15385578" y="6050830"/>
                  <a:ext cx="0" cy="516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2D2D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28" name="Google Shape;1728;p81"/>
            <p:cNvGrpSpPr/>
            <p:nvPr/>
          </p:nvGrpSpPr>
          <p:grpSpPr>
            <a:xfrm>
              <a:off x="12606322" y="4250985"/>
              <a:ext cx="6054403" cy="5885621"/>
              <a:chOff x="12986736" y="3885651"/>
              <a:chExt cx="6054403" cy="5885621"/>
            </a:xfrm>
          </p:grpSpPr>
          <p:grpSp>
            <p:nvGrpSpPr>
              <p:cNvPr id="1729" name="Google Shape;1729;p81"/>
              <p:cNvGrpSpPr/>
              <p:nvPr/>
            </p:nvGrpSpPr>
            <p:grpSpPr>
              <a:xfrm>
                <a:off x="12986736" y="7719270"/>
                <a:ext cx="6054403" cy="774186"/>
                <a:chOff x="13356942" y="8161075"/>
                <a:chExt cx="5684885" cy="465900"/>
              </a:xfrm>
            </p:grpSpPr>
            <p:grpSp>
              <p:nvGrpSpPr>
                <p:cNvPr id="1730" name="Google Shape;1730;p81"/>
                <p:cNvGrpSpPr/>
                <p:nvPr/>
              </p:nvGrpSpPr>
              <p:grpSpPr>
                <a:xfrm>
                  <a:off x="13356942" y="8161075"/>
                  <a:ext cx="2190100" cy="465900"/>
                  <a:chOff x="13968429" y="8911275"/>
                  <a:chExt cx="2190100" cy="465900"/>
                </a:xfrm>
              </p:grpSpPr>
              <p:sp>
                <p:nvSpPr>
                  <p:cNvPr id="1731" name="Google Shape;1731;p81"/>
                  <p:cNvSpPr/>
                  <p:nvPr/>
                </p:nvSpPr>
                <p:spPr>
                  <a:xfrm>
                    <a:off x="15148429" y="8911275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2" name="Google Shape;1732;p81"/>
                  <p:cNvSpPr/>
                  <p:nvPr/>
                </p:nvSpPr>
                <p:spPr>
                  <a:xfrm>
                    <a:off x="13968429" y="8911275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33" name="Google Shape;1733;p81"/>
                <p:cNvGrpSpPr/>
                <p:nvPr/>
              </p:nvGrpSpPr>
              <p:grpSpPr>
                <a:xfrm>
                  <a:off x="16851727" y="8161075"/>
                  <a:ext cx="2190100" cy="465900"/>
                  <a:chOff x="16822067" y="7774250"/>
                  <a:chExt cx="2190100" cy="465900"/>
                </a:xfrm>
              </p:grpSpPr>
              <p:sp>
                <p:nvSpPr>
                  <p:cNvPr id="1734" name="Google Shape;1734;p81"/>
                  <p:cNvSpPr/>
                  <p:nvPr/>
                </p:nvSpPr>
                <p:spPr>
                  <a:xfrm>
                    <a:off x="18002067" y="7774250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5" name="Google Shape;1735;p81"/>
                  <p:cNvSpPr/>
                  <p:nvPr/>
                </p:nvSpPr>
                <p:spPr>
                  <a:xfrm>
                    <a:off x="16822067" y="7774250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736" name="Google Shape;1736;p81"/>
              <p:cNvSpPr/>
              <p:nvPr/>
            </p:nvSpPr>
            <p:spPr>
              <a:xfrm>
                <a:off x="17361109" y="6441239"/>
                <a:ext cx="1075800" cy="774300"/>
              </a:xfrm>
              <a:prstGeom prst="rect">
                <a:avLst/>
              </a:prstGeom>
              <a:solidFill>
                <a:srgbClr val="D2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81"/>
              <p:cNvSpPr/>
              <p:nvPr/>
            </p:nvSpPr>
            <p:spPr>
              <a:xfrm>
                <a:off x="16104409" y="6441239"/>
                <a:ext cx="1075800" cy="774300"/>
              </a:xfrm>
              <a:prstGeom prst="rect">
                <a:avLst/>
              </a:prstGeom>
              <a:solidFill>
                <a:srgbClr val="D2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81"/>
              <p:cNvSpPr/>
              <p:nvPr/>
            </p:nvSpPr>
            <p:spPr>
              <a:xfrm>
                <a:off x="14847709" y="6441239"/>
                <a:ext cx="1075800" cy="774300"/>
              </a:xfrm>
              <a:prstGeom prst="rect">
                <a:avLst/>
              </a:prstGeom>
              <a:solidFill>
                <a:srgbClr val="D2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81"/>
              <p:cNvSpPr/>
              <p:nvPr/>
            </p:nvSpPr>
            <p:spPr>
              <a:xfrm>
                <a:off x="13591009" y="6441239"/>
                <a:ext cx="1075800" cy="774300"/>
              </a:xfrm>
              <a:prstGeom prst="rect">
                <a:avLst/>
              </a:prstGeom>
              <a:solidFill>
                <a:srgbClr val="D2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0" name="Google Shape;1740;p81"/>
              <p:cNvGrpSpPr/>
              <p:nvPr/>
            </p:nvGrpSpPr>
            <p:grpSpPr>
              <a:xfrm>
                <a:off x="14206871" y="5163632"/>
                <a:ext cx="3614133" cy="774186"/>
                <a:chOff x="14544741" y="6424375"/>
                <a:chExt cx="3393552" cy="465900"/>
              </a:xfrm>
            </p:grpSpPr>
            <p:sp>
              <p:nvSpPr>
                <p:cNvPr id="1741" name="Google Shape;1741;p81"/>
                <p:cNvSpPr/>
                <p:nvPr/>
              </p:nvSpPr>
              <p:spPr>
                <a:xfrm>
                  <a:off x="16928193" y="6424375"/>
                  <a:ext cx="1010100" cy="465900"/>
                </a:xfrm>
                <a:prstGeom prst="rect">
                  <a:avLst/>
                </a:prstGeom>
                <a:solidFill>
                  <a:srgbClr val="D2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81"/>
                <p:cNvSpPr/>
                <p:nvPr/>
              </p:nvSpPr>
              <p:spPr>
                <a:xfrm>
                  <a:off x="14544741" y="6424375"/>
                  <a:ext cx="1010100" cy="465900"/>
                </a:xfrm>
                <a:prstGeom prst="rect">
                  <a:avLst/>
                </a:prstGeom>
                <a:solidFill>
                  <a:srgbClr val="D2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3" name="Google Shape;1743;p81"/>
              <p:cNvSpPr/>
              <p:nvPr/>
            </p:nvSpPr>
            <p:spPr>
              <a:xfrm>
                <a:off x="15476059" y="3885651"/>
                <a:ext cx="1075800" cy="774300"/>
              </a:xfrm>
              <a:prstGeom prst="rect">
                <a:avLst/>
              </a:prstGeom>
              <a:solidFill>
                <a:srgbClr val="D2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4" name="Google Shape;1744;p81"/>
              <p:cNvGrpSpPr/>
              <p:nvPr/>
            </p:nvGrpSpPr>
            <p:grpSpPr>
              <a:xfrm>
                <a:off x="13591009" y="8997086"/>
                <a:ext cx="4845856" cy="774186"/>
                <a:chOff x="13968429" y="8911275"/>
                <a:chExt cx="4550100" cy="465900"/>
              </a:xfrm>
            </p:grpSpPr>
            <p:sp>
              <p:nvSpPr>
                <p:cNvPr id="1745" name="Google Shape;1745;p81"/>
                <p:cNvSpPr/>
                <p:nvPr/>
              </p:nvSpPr>
              <p:spPr>
                <a:xfrm>
                  <a:off x="17508429" y="8911275"/>
                  <a:ext cx="1010100" cy="465900"/>
                </a:xfrm>
                <a:prstGeom prst="rect">
                  <a:avLst/>
                </a:prstGeom>
                <a:solidFill>
                  <a:srgbClr val="D2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81"/>
                <p:cNvSpPr/>
                <p:nvPr/>
              </p:nvSpPr>
              <p:spPr>
                <a:xfrm>
                  <a:off x="16328429" y="8911275"/>
                  <a:ext cx="1010100" cy="465900"/>
                </a:xfrm>
                <a:prstGeom prst="rect">
                  <a:avLst/>
                </a:prstGeom>
                <a:solidFill>
                  <a:srgbClr val="D2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747" name="Google Shape;1747;p81"/>
                <p:cNvGrpSpPr/>
                <p:nvPr/>
              </p:nvGrpSpPr>
              <p:grpSpPr>
                <a:xfrm>
                  <a:off x="13968429" y="8911275"/>
                  <a:ext cx="2190100" cy="465900"/>
                  <a:chOff x="13968429" y="8911275"/>
                  <a:chExt cx="2190100" cy="465900"/>
                </a:xfrm>
              </p:grpSpPr>
              <p:sp>
                <p:nvSpPr>
                  <p:cNvPr id="1748" name="Google Shape;1748;p81"/>
                  <p:cNvSpPr/>
                  <p:nvPr/>
                </p:nvSpPr>
                <p:spPr>
                  <a:xfrm>
                    <a:off x="15148429" y="8911275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9" name="Google Shape;1749;p81"/>
                  <p:cNvSpPr/>
                  <p:nvPr/>
                </p:nvSpPr>
                <p:spPr>
                  <a:xfrm>
                    <a:off x="13968429" y="8911275"/>
                    <a:ext cx="1010100" cy="465900"/>
                  </a:xfrm>
                  <a:prstGeom prst="rect">
                    <a:avLst/>
                  </a:prstGeom>
                  <a:solidFill>
                    <a:srgbClr val="D2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750" name="Google Shape;1750;p81"/>
            <p:cNvSpPr txBox="1"/>
            <p:nvPr/>
          </p:nvSpPr>
          <p:spPr>
            <a:xfrm>
              <a:off x="15095647" y="4280337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Проект 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в целом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1" name="Google Shape;1751;p81"/>
            <p:cNvSpPr txBox="1"/>
            <p:nvPr/>
          </p:nvSpPr>
          <p:spPr>
            <a:xfrm>
              <a:off x="13841772" y="5549524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Фаза 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2" name="Google Shape;1752;p81"/>
            <p:cNvSpPr txBox="1"/>
            <p:nvPr/>
          </p:nvSpPr>
          <p:spPr>
            <a:xfrm>
              <a:off x="16379172" y="5549524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Фаза 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3" name="Google Shape;1753;p81"/>
            <p:cNvSpPr txBox="1"/>
            <p:nvPr/>
          </p:nvSpPr>
          <p:spPr>
            <a:xfrm>
              <a:off x="13210597" y="681480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Пакет работ 1.1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4" name="Google Shape;1754;p81"/>
            <p:cNvSpPr txBox="1"/>
            <p:nvPr/>
          </p:nvSpPr>
          <p:spPr>
            <a:xfrm>
              <a:off x="14467297" y="681480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Пакет работ 1.2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5" name="Google Shape;1755;p81"/>
            <p:cNvSpPr txBox="1"/>
            <p:nvPr/>
          </p:nvSpPr>
          <p:spPr>
            <a:xfrm>
              <a:off x="15723997" y="681480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Пакет работ 2.1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6" name="Google Shape;1756;p81"/>
            <p:cNvSpPr txBox="1"/>
            <p:nvPr/>
          </p:nvSpPr>
          <p:spPr>
            <a:xfrm>
              <a:off x="16980697" y="681480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Пакет работ 2.2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7" name="Google Shape;1757;p81"/>
            <p:cNvSpPr txBox="1"/>
            <p:nvPr/>
          </p:nvSpPr>
          <p:spPr>
            <a:xfrm>
              <a:off x="12606322" y="8092601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Работа 1.1.1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8" name="Google Shape;1758;p81"/>
            <p:cNvSpPr txBox="1"/>
            <p:nvPr/>
          </p:nvSpPr>
          <p:spPr>
            <a:xfrm>
              <a:off x="13873547" y="8086319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Работа 1.1.2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59" name="Google Shape;1759;p81"/>
            <p:cNvSpPr txBox="1"/>
            <p:nvPr/>
          </p:nvSpPr>
          <p:spPr>
            <a:xfrm>
              <a:off x="16340897" y="8086332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Работа 2.2.1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0" name="Google Shape;1760;p81"/>
            <p:cNvSpPr txBox="1"/>
            <p:nvPr/>
          </p:nvSpPr>
          <p:spPr>
            <a:xfrm>
              <a:off x="17584922" y="8086319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Работа 2.2.2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1" name="Google Shape;1761;p81"/>
            <p:cNvSpPr txBox="1"/>
            <p:nvPr/>
          </p:nvSpPr>
          <p:spPr>
            <a:xfrm>
              <a:off x="13234922" y="935785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Операция 1.1.2.1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2" name="Google Shape;1762;p81"/>
            <p:cNvSpPr txBox="1"/>
            <p:nvPr/>
          </p:nvSpPr>
          <p:spPr>
            <a:xfrm>
              <a:off x="14467297" y="935785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Операция 1.1.2.2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3" name="Google Shape;1763;p81"/>
            <p:cNvSpPr txBox="1"/>
            <p:nvPr/>
          </p:nvSpPr>
          <p:spPr>
            <a:xfrm>
              <a:off x="15723997" y="935785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Операция 2.2.1.1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764" name="Google Shape;1764;p81"/>
            <p:cNvSpPr txBox="1"/>
            <p:nvPr/>
          </p:nvSpPr>
          <p:spPr>
            <a:xfrm>
              <a:off x="16980697" y="9357850"/>
              <a:ext cx="10758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latin typeface="IBM Plex Sans"/>
                  <a:ea typeface="IBM Plex Sans"/>
                  <a:cs typeface="IBM Plex Sans"/>
                  <a:sym typeface="IBM Plex Sans"/>
                </a:rPr>
                <a:t>Операция 2.2.1.2</a:t>
              </a:r>
              <a:endParaRPr sz="16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1765" name="Google Shape;1765;p8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8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8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8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9" name="Google Shape;1769;p8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770" name="Google Shape;1770;p8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8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8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8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8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8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8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8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8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8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8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8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8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83" name="Google Shape;1783;p81"/>
          <p:cNvSpPr/>
          <p:nvPr/>
        </p:nvSpPr>
        <p:spPr>
          <a:xfrm>
            <a:off x="1794250" y="571975"/>
            <a:ext cx="136437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Оценка стоимости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82"/>
          <p:cNvSpPr/>
          <p:nvPr/>
        </p:nvSpPr>
        <p:spPr>
          <a:xfrm>
            <a:off x="13201397" y="3914500"/>
            <a:ext cx="5870100" cy="6840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82"/>
          <p:cNvSpPr/>
          <p:nvPr/>
        </p:nvSpPr>
        <p:spPr>
          <a:xfrm>
            <a:off x="1047100" y="3838050"/>
            <a:ext cx="10432800" cy="6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0" name="Google Shape;179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00" y="4186475"/>
            <a:ext cx="10432800" cy="6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82"/>
          <p:cNvSpPr txBox="1"/>
          <p:nvPr/>
        </p:nvSpPr>
        <p:spPr>
          <a:xfrm>
            <a:off x="995996" y="2348925"/>
            <a:ext cx="18075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будем оценивать стоимость?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792" name="Google Shape;1792;p82"/>
          <p:cNvCxnSpPr/>
          <p:nvPr/>
        </p:nvCxnSpPr>
        <p:spPr>
          <a:xfrm>
            <a:off x="11455300" y="3829371"/>
            <a:ext cx="0" cy="31065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82"/>
          <p:cNvCxnSpPr/>
          <p:nvPr/>
        </p:nvCxnSpPr>
        <p:spPr>
          <a:xfrm>
            <a:off x="11455300" y="7596729"/>
            <a:ext cx="0" cy="30900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4" name="Google Shape;1794;p82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>
            <a:off x="11339700" y="6683175"/>
            <a:ext cx="1295175" cy="1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82"/>
          <p:cNvSpPr txBox="1"/>
          <p:nvPr/>
        </p:nvSpPr>
        <p:spPr>
          <a:xfrm>
            <a:off x="13201400" y="3914500"/>
            <a:ext cx="5870100" cy="633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2000" rIns="0" bIns="0" anchor="t" anchorCtr="0">
            <a:spAutoFit/>
          </a:bodyPr>
          <a:lstStyle/>
          <a:p>
            <a:pPr marL="35999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3</a:t>
            </a:r>
            <a:endParaRPr sz="4500" b="1" dirty="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Оценка стоимости на основе анализа предложений </a:t>
            </a:r>
            <a:endParaRPr sz="2800" dirty="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исполнителей, подрядчиков</a:t>
            </a:r>
            <a:endParaRPr sz="2800" dirty="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540000" marR="2160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Очень простой метод при условии наличия потенциальных исполнителей. Рекомендуется брать среднее предложение из всех, участвовавших в тендере.</a:t>
            </a:r>
            <a:endParaRPr lang="ru-RU" sz="2300" dirty="0">
              <a:solidFill>
                <a:schemeClr val="dk1"/>
              </a:solidFill>
              <a:latin typeface="IBM Plex Sans"/>
              <a:ea typeface="IBM Plex Sans SemiBold"/>
              <a:cs typeface="IBM Plex Sans SemiBold"/>
              <a:sym typeface="IBM Plex Sans"/>
            </a:endParaRPr>
          </a:p>
          <a:p>
            <a:pPr marL="540000" marR="2160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r>
              <a:rPr lang="ru-RU" sz="2300" dirty="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300" dirty="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Подрядчика-1 = 500 тыс. руб. </a:t>
            </a:r>
            <a:endParaRPr sz="2000" dirty="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Подрядчика-2 = 700 тыс. руб.</a:t>
            </a:r>
            <a:endParaRPr sz="2000" dirty="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40000" marR="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ru-RU" sz="2000" dirty="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примем среднюю оценку = 600 тыс. руб.</a:t>
            </a:r>
            <a:endParaRPr sz="2000" dirty="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6" name="Google Shape;1796;p8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8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8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8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0" name="Google Shape;1800;p8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801" name="Google Shape;1801;p8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8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8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8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8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8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8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8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8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8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8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8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8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14" name="Google Shape;1814;p82"/>
          <p:cNvSpPr/>
          <p:nvPr/>
        </p:nvSpPr>
        <p:spPr>
          <a:xfrm>
            <a:off x="1794248" y="571975"/>
            <a:ext cx="13515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Оценка стоимости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83"/>
          <p:cNvSpPr/>
          <p:nvPr/>
        </p:nvSpPr>
        <p:spPr>
          <a:xfrm>
            <a:off x="13201397" y="3914500"/>
            <a:ext cx="5870100" cy="68400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83"/>
          <p:cNvSpPr txBox="1"/>
          <p:nvPr/>
        </p:nvSpPr>
        <p:spPr>
          <a:xfrm>
            <a:off x="995996" y="2348925"/>
            <a:ext cx="18075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будем оценивать стоимость?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821" name="Google Shape;1821;p83"/>
          <p:cNvCxnSpPr/>
          <p:nvPr/>
        </p:nvCxnSpPr>
        <p:spPr>
          <a:xfrm>
            <a:off x="11455300" y="3829371"/>
            <a:ext cx="0" cy="31065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83"/>
          <p:cNvCxnSpPr/>
          <p:nvPr/>
        </p:nvCxnSpPr>
        <p:spPr>
          <a:xfrm>
            <a:off x="11455300" y="7596729"/>
            <a:ext cx="0" cy="30900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3" name="Google Shape;1823;p83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>
            <a:off x="11339700" y="6683175"/>
            <a:ext cx="1295175" cy="1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83"/>
          <p:cNvSpPr txBox="1"/>
          <p:nvPr/>
        </p:nvSpPr>
        <p:spPr>
          <a:xfrm>
            <a:off x="13201400" y="3914500"/>
            <a:ext cx="5870100" cy="52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775" rIns="0" bIns="0" anchor="t" anchorCtr="0">
            <a:spAutoFit/>
          </a:bodyPr>
          <a:lstStyle/>
          <a:p>
            <a:pPr marL="35999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 4</a:t>
            </a:r>
            <a:endParaRPr sz="45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Параметрическая </a:t>
            </a:r>
            <a:endParaRPr sz="28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35999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6339E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оценка стоимости</a:t>
            </a:r>
            <a:endParaRPr sz="280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503999" lvl="0" indent="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 за 1 ед. (час, метр, день). 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3999" marR="72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Определяется по прайс-листу или </a:t>
            </a:r>
            <a:endParaRPr sz="2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3999" marR="72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основе точных исторических данных</a:t>
            </a:r>
            <a:endParaRPr sz="23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lvl="0" indent="0" algn="ctr" rtl="0">
              <a:spcBef>
                <a:spcPts val="25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Пример:</a:t>
            </a:r>
            <a:r>
              <a:rPr lang="ru-RU" sz="23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прайс-листы</a:t>
            </a:r>
            <a:endParaRPr sz="23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620000" lvl="0" indent="0" algn="l" rtl="0">
              <a:spcBef>
                <a:spcPts val="2500"/>
              </a:spcBef>
              <a:spcAft>
                <a:spcPts val="1000"/>
              </a:spcAft>
              <a:buNone/>
            </a:pPr>
            <a:endParaRPr sz="25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25" name="Google Shape;1825;p83"/>
          <p:cNvSpPr/>
          <p:nvPr/>
        </p:nvSpPr>
        <p:spPr>
          <a:xfrm>
            <a:off x="1047100" y="4097475"/>
            <a:ext cx="10287000" cy="65718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83"/>
          <p:cNvSpPr/>
          <p:nvPr/>
        </p:nvSpPr>
        <p:spPr>
          <a:xfrm>
            <a:off x="1047100" y="6452882"/>
            <a:ext cx="10287000" cy="1037400"/>
          </a:xfrm>
          <a:prstGeom prst="rect">
            <a:avLst/>
          </a:prstGeom>
          <a:solidFill>
            <a:srgbClr val="D0D2D9">
              <a:alpha val="38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83"/>
          <p:cNvSpPr/>
          <p:nvPr/>
        </p:nvSpPr>
        <p:spPr>
          <a:xfrm>
            <a:off x="1052850" y="3838050"/>
            <a:ext cx="2057400" cy="14835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83"/>
          <p:cNvSpPr/>
          <p:nvPr/>
        </p:nvSpPr>
        <p:spPr>
          <a:xfrm>
            <a:off x="3110200" y="3838050"/>
            <a:ext cx="2057400" cy="14835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83"/>
          <p:cNvSpPr/>
          <p:nvPr/>
        </p:nvSpPr>
        <p:spPr>
          <a:xfrm>
            <a:off x="5167550" y="3838050"/>
            <a:ext cx="2057400" cy="14835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83"/>
          <p:cNvSpPr/>
          <p:nvPr/>
        </p:nvSpPr>
        <p:spPr>
          <a:xfrm>
            <a:off x="1047100" y="8561386"/>
            <a:ext cx="10287000" cy="1037400"/>
          </a:xfrm>
          <a:prstGeom prst="rect">
            <a:avLst/>
          </a:prstGeom>
          <a:solidFill>
            <a:srgbClr val="D0D2D9">
              <a:alpha val="38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83"/>
          <p:cNvSpPr txBox="1"/>
          <p:nvPr/>
        </p:nvSpPr>
        <p:spPr>
          <a:xfrm>
            <a:off x="1052861" y="3851320"/>
            <a:ext cx="20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Роль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2" name="Google Shape;1832;p83"/>
          <p:cNvSpPr txBox="1"/>
          <p:nvPr/>
        </p:nvSpPr>
        <p:spPr>
          <a:xfrm>
            <a:off x="3110255" y="3851320"/>
            <a:ext cx="20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Мес. оклад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($)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3" name="Google Shape;1833;p83"/>
          <p:cNvSpPr txBox="1"/>
          <p:nvPr/>
        </p:nvSpPr>
        <p:spPr>
          <a:xfrm>
            <a:off x="5167602" y="3851320"/>
            <a:ext cx="20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Объем 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загрузки 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(FTE)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4" name="Google Shape;1834;p83"/>
          <p:cNvSpPr/>
          <p:nvPr/>
        </p:nvSpPr>
        <p:spPr>
          <a:xfrm>
            <a:off x="7224963" y="3838050"/>
            <a:ext cx="2057400" cy="14835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83"/>
          <p:cNvSpPr txBox="1"/>
          <p:nvPr/>
        </p:nvSpPr>
        <p:spPr>
          <a:xfrm>
            <a:off x="7225012" y="3851320"/>
            <a:ext cx="20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Длительность участия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(мес.)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6" name="Google Shape;1836;p83"/>
          <p:cNvSpPr txBox="1"/>
          <p:nvPr/>
        </p:nvSpPr>
        <p:spPr>
          <a:xfrm>
            <a:off x="1052850" y="5415428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РП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7" name="Google Shape;1837;p83"/>
          <p:cNvSpPr/>
          <p:nvPr/>
        </p:nvSpPr>
        <p:spPr>
          <a:xfrm>
            <a:off x="9282382" y="3838050"/>
            <a:ext cx="2057400" cy="14835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83"/>
          <p:cNvSpPr txBox="1"/>
          <p:nvPr/>
        </p:nvSpPr>
        <p:spPr>
          <a:xfrm>
            <a:off x="9282428" y="3851320"/>
            <a:ext cx="2057400" cy="14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Стоимость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($)</a:t>
            </a:r>
            <a:endParaRPr sz="18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39" name="Google Shape;1839;p83"/>
          <p:cNvSpPr txBox="1"/>
          <p:nvPr/>
        </p:nvSpPr>
        <p:spPr>
          <a:xfrm>
            <a:off x="1052575" y="6452878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Программист ведущий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0" name="Google Shape;1840;p83"/>
          <p:cNvSpPr txBox="1"/>
          <p:nvPr/>
        </p:nvSpPr>
        <p:spPr>
          <a:xfrm>
            <a:off x="1052575" y="7507128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Программист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1" name="Google Shape;1841;p83"/>
          <p:cNvSpPr txBox="1"/>
          <p:nvPr/>
        </p:nvSpPr>
        <p:spPr>
          <a:xfrm>
            <a:off x="1052850" y="8561378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Бизнес-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аналитик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2" name="Google Shape;1842;p83"/>
          <p:cNvSpPr txBox="1"/>
          <p:nvPr/>
        </p:nvSpPr>
        <p:spPr>
          <a:xfrm>
            <a:off x="1052850" y="9615628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ИТОГО</a:t>
            </a:r>
            <a:endParaRPr sz="2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43" name="Google Shape;1843;p83"/>
          <p:cNvSpPr txBox="1"/>
          <p:nvPr/>
        </p:nvSpPr>
        <p:spPr>
          <a:xfrm>
            <a:off x="3098850" y="536851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1200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4" name="Google Shape;1844;p83"/>
          <p:cNvSpPr txBox="1"/>
          <p:nvPr/>
        </p:nvSpPr>
        <p:spPr>
          <a:xfrm>
            <a:off x="3098850" y="64293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1300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5" name="Google Shape;1845;p83"/>
          <p:cNvSpPr txBox="1"/>
          <p:nvPr/>
        </p:nvSpPr>
        <p:spPr>
          <a:xfrm>
            <a:off x="3098850" y="74667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1150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6" name="Google Shape;1846;p83"/>
          <p:cNvSpPr txBox="1"/>
          <p:nvPr/>
        </p:nvSpPr>
        <p:spPr>
          <a:xfrm>
            <a:off x="3098850" y="852766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1140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7" name="Google Shape;1847;p83"/>
          <p:cNvSpPr txBox="1"/>
          <p:nvPr/>
        </p:nvSpPr>
        <p:spPr>
          <a:xfrm>
            <a:off x="5167600" y="536851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1.00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8" name="Google Shape;1848;p83"/>
          <p:cNvSpPr txBox="1"/>
          <p:nvPr/>
        </p:nvSpPr>
        <p:spPr>
          <a:xfrm>
            <a:off x="5167600" y="64293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0.80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49" name="Google Shape;1849;p83"/>
          <p:cNvSpPr txBox="1"/>
          <p:nvPr/>
        </p:nvSpPr>
        <p:spPr>
          <a:xfrm>
            <a:off x="5167600" y="74667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1.0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0" name="Google Shape;1850;p83"/>
          <p:cNvSpPr txBox="1"/>
          <p:nvPr/>
        </p:nvSpPr>
        <p:spPr>
          <a:xfrm>
            <a:off x="5167600" y="852766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0.50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1" name="Google Shape;1851;p83"/>
          <p:cNvSpPr txBox="1"/>
          <p:nvPr/>
        </p:nvSpPr>
        <p:spPr>
          <a:xfrm>
            <a:off x="7219275" y="536851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2" name="Google Shape;1852;p83"/>
          <p:cNvSpPr txBox="1"/>
          <p:nvPr/>
        </p:nvSpPr>
        <p:spPr>
          <a:xfrm>
            <a:off x="7219275" y="64293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3" name="Google Shape;1853;p83"/>
          <p:cNvSpPr txBox="1"/>
          <p:nvPr/>
        </p:nvSpPr>
        <p:spPr>
          <a:xfrm>
            <a:off x="7219275" y="74667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4" name="Google Shape;1854;p83"/>
          <p:cNvSpPr txBox="1"/>
          <p:nvPr/>
        </p:nvSpPr>
        <p:spPr>
          <a:xfrm>
            <a:off x="7219275" y="852766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5" name="Google Shape;1855;p83"/>
          <p:cNvSpPr txBox="1"/>
          <p:nvPr/>
        </p:nvSpPr>
        <p:spPr>
          <a:xfrm>
            <a:off x="9184500" y="536851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7200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6" name="Google Shape;1856;p83"/>
          <p:cNvSpPr txBox="1"/>
          <p:nvPr/>
        </p:nvSpPr>
        <p:spPr>
          <a:xfrm>
            <a:off x="9184500" y="64293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3120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7" name="Google Shape;1857;p83"/>
          <p:cNvSpPr txBox="1"/>
          <p:nvPr/>
        </p:nvSpPr>
        <p:spPr>
          <a:xfrm>
            <a:off x="9184500" y="746679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4600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8" name="Google Shape;1858;p83"/>
          <p:cNvSpPr txBox="1"/>
          <p:nvPr/>
        </p:nvSpPr>
        <p:spPr>
          <a:xfrm>
            <a:off x="9184500" y="8527665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"/>
                <a:ea typeface="IBM Plex Sans"/>
                <a:cs typeface="IBM Plex Sans"/>
                <a:sym typeface="IBM Plex Sans"/>
              </a:rPr>
              <a:t>285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9" name="Google Shape;1859;p83"/>
          <p:cNvSpPr txBox="1"/>
          <p:nvPr/>
        </p:nvSpPr>
        <p:spPr>
          <a:xfrm>
            <a:off x="9282375" y="9655940"/>
            <a:ext cx="20574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50"/>
              </a:spcAft>
              <a:buNone/>
            </a:pPr>
            <a:r>
              <a:rPr lang="ru-RU" sz="22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17770</a:t>
            </a:r>
            <a:endParaRPr sz="22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60" name="Google Shape;1860;p8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8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8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8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4" name="Google Shape;1864;p8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865" name="Google Shape;1865;p8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6" name="Google Shape;1866;p8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7" name="Google Shape;1867;p8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8" name="Google Shape;1868;p8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9" name="Google Shape;1869;p8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0" name="Google Shape;1870;p8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1" name="Google Shape;1871;p8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2" name="Google Shape;1872;p8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3" name="Google Shape;1873;p8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4" name="Google Shape;1874;p8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5" name="Google Shape;1875;p8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8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8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78" name="Google Shape;1878;p83"/>
          <p:cNvSpPr/>
          <p:nvPr/>
        </p:nvSpPr>
        <p:spPr>
          <a:xfrm>
            <a:off x="1794247" y="571975"/>
            <a:ext cx="14544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Оценка стоимости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84"/>
          <p:cNvSpPr txBox="1"/>
          <p:nvPr/>
        </p:nvSpPr>
        <p:spPr>
          <a:xfrm>
            <a:off x="996000" y="4787000"/>
            <a:ext cx="9337200" cy="4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0800" marR="35999" lvl="0" indent="-420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dirty="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Зарплата, включая подоходный налог 13%</a:t>
            </a:r>
            <a:endParaRPr sz="3000" dirty="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dirty="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Премии и бонусы</a:t>
            </a:r>
            <a:endParaRPr sz="3000" dirty="0">
              <a:solidFill>
                <a:srgbClr val="6339E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dirty="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Выплаты в пенсионный фонд и фонд социального страхования 14% (социальный налог для разработчиков ПО — льготный)</a:t>
            </a:r>
            <a:endParaRPr sz="3000" dirty="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dirty="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Медицинская страховка 1% от зарплаты</a:t>
            </a:r>
            <a:endParaRPr sz="3000" dirty="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2500"/>
              </a:spcBef>
              <a:spcAft>
                <a:spcPts val="250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dirty="0">
                <a:solidFill>
                  <a:srgbClr val="01010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Компенсации и другие расходы</a:t>
            </a:r>
            <a:endParaRPr sz="3200" dirty="0">
              <a:solidFill>
                <a:srgbClr val="01010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884" name="Google Shape;1884;p84"/>
          <p:cNvSpPr txBox="1"/>
          <p:nvPr/>
        </p:nvSpPr>
        <p:spPr>
          <a:xfrm>
            <a:off x="991475" y="2238525"/>
            <a:ext cx="9414900" cy="20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Оплата труда включает: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885" name="Google Shape;1885;p84"/>
          <p:cNvSpPr/>
          <p:nvPr/>
        </p:nvSpPr>
        <p:spPr>
          <a:xfrm>
            <a:off x="10530400" y="1798075"/>
            <a:ext cx="8521800" cy="88596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6" name="Google Shape;1886;p84"/>
          <p:cNvPicPr preferRelativeResize="0"/>
          <p:nvPr/>
        </p:nvPicPr>
        <p:blipFill rotWithShape="1">
          <a:blip r:embed="rId3">
            <a:alphaModFix/>
          </a:blip>
          <a:srcRect l="14872" r="14872"/>
          <a:stretch/>
        </p:blipFill>
        <p:spPr>
          <a:xfrm>
            <a:off x="11785725" y="1874275"/>
            <a:ext cx="6011124" cy="8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8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8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8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8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p8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892" name="Google Shape;1892;p8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8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4" name="Google Shape;1894;p8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5" name="Google Shape;1895;p8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6" name="Google Shape;1896;p8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7" name="Google Shape;1897;p8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8" name="Google Shape;1898;p8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9" name="Google Shape;1899;p8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0" name="Google Shape;1900;p8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1" name="Google Shape;1901;p8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2" name="Google Shape;1902;p8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3" name="Google Shape;1903;p8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4" name="Google Shape;1904;p8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05" name="Google Shape;1905;p84"/>
          <p:cNvSpPr/>
          <p:nvPr/>
        </p:nvSpPr>
        <p:spPr>
          <a:xfrm>
            <a:off x="1794248" y="571975"/>
            <a:ext cx="129789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Смета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85"/>
          <p:cNvSpPr/>
          <p:nvPr/>
        </p:nvSpPr>
        <p:spPr>
          <a:xfrm>
            <a:off x="1047100" y="3838050"/>
            <a:ext cx="10432800" cy="68400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85"/>
          <p:cNvSpPr txBox="1"/>
          <p:nvPr/>
        </p:nvSpPr>
        <p:spPr>
          <a:xfrm>
            <a:off x="995996" y="2348925"/>
            <a:ext cx="18075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Кейс: расчет стоимости проекта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912" name="Google Shape;1912;p85"/>
          <p:cNvCxnSpPr/>
          <p:nvPr/>
        </p:nvCxnSpPr>
        <p:spPr>
          <a:xfrm>
            <a:off x="11455300" y="3829371"/>
            <a:ext cx="0" cy="31065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3" name="Google Shape;1913;p85"/>
          <p:cNvCxnSpPr/>
          <p:nvPr/>
        </p:nvCxnSpPr>
        <p:spPr>
          <a:xfrm>
            <a:off x="11455300" y="7596729"/>
            <a:ext cx="0" cy="30900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4" name="Google Shape;1914;p85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>
            <a:off x="11339700" y="6683175"/>
            <a:ext cx="1295175" cy="1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85"/>
          <p:cNvSpPr txBox="1"/>
          <p:nvPr/>
        </p:nvSpPr>
        <p:spPr>
          <a:xfrm>
            <a:off x="1047100" y="3838050"/>
            <a:ext cx="10292700" cy="6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0" rIns="0" bIns="0" anchor="t" anchorCtr="0">
            <a:spAutoFit/>
          </a:bodyPr>
          <a:lstStyle/>
          <a:p>
            <a:pPr marL="61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ПОСЧИТАТЬ СТОИМОСТЬ ПРОЕКТА</a:t>
            </a:r>
            <a:endParaRPr sz="35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0,3 FTE разработчика (1 FTE = 6 млн в год) </a:t>
            </a:r>
            <a:endParaRPr sz="30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и 0,8 FTE аналитика (1 FTE = 4 млн в год) </a:t>
            </a:r>
            <a:endParaRPr sz="30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за 1 полугодие</a:t>
            </a:r>
            <a:endParaRPr sz="30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Также в проекте необходимо поставить лицензии 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расчета: 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500 руб. за 1 пользователя</a:t>
            </a:r>
            <a:endParaRPr sz="30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Всего 5 000 пользователей</a:t>
            </a:r>
            <a:endParaRPr sz="30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12000" lvl="0" indent="0" algn="l" rtl="0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916" name="Google Shape;1916;p85"/>
          <p:cNvGrpSpPr/>
          <p:nvPr/>
        </p:nvGrpSpPr>
        <p:grpSpPr>
          <a:xfrm>
            <a:off x="14421089" y="3829276"/>
            <a:ext cx="3138922" cy="1149733"/>
            <a:chOff x="14421089" y="3829276"/>
            <a:chExt cx="3138922" cy="1149733"/>
          </a:xfrm>
        </p:grpSpPr>
        <p:grpSp>
          <p:nvGrpSpPr>
            <p:cNvPr id="1917" name="Google Shape;1917;p85"/>
            <p:cNvGrpSpPr/>
            <p:nvPr/>
          </p:nvGrpSpPr>
          <p:grpSpPr>
            <a:xfrm rot="10800000" flipH="1">
              <a:off x="14421089" y="3829276"/>
              <a:ext cx="3138922" cy="1149733"/>
              <a:chOff x="15007425" y="3829373"/>
              <a:chExt cx="1785000" cy="653814"/>
            </a:xfrm>
          </p:grpSpPr>
          <p:sp>
            <p:nvSpPr>
              <p:cNvPr id="1918" name="Google Shape;1918;p85"/>
              <p:cNvSpPr/>
              <p:nvPr/>
            </p:nvSpPr>
            <p:spPr>
              <a:xfrm>
                <a:off x="15007425" y="3836988"/>
                <a:ext cx="1785000" cy="646200"/>
              </a:xfrm>
              <a:prstGeom prst="roundRect">
                <a:avLst>
                  <a:gd name="adj" fmla="val 16667"/>
                </a:avLst>
              </a:prstGeom>
              <a:solidFill>
                <a:srgbClr val="D0D2D9">
                  <a:alpha val="38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85"/>
              <p:cNvSpPr/>
              <p:nvPr/>
            </p:nvSpPr>
            <p:spPr>
              <a:xfrm flipH="1">
                <a:off x="15784673" y="3829373"/>
                <a:ext cx="230504" cy="125729"/>
              </a:xfrm>
              <a:custGeom>
                <a:avLst/>
                <a:gdLst/>
                <a:ahLst/>
                <a:cxnLst/>
                <a:rect l="l" t="t" r="r" b="b"/>
                <a:pathLst>
                  <a:path w="230504" h="125729" extrusionOk="0">
                    <a:moveTo>
                      <a:pt x="230359" y="0"/>
                    </a:moveTo>
                    <a:lnTo>
                      <a:pt x="0" y="0"/>
                    </a:lnTo>
                    <a:lnTo>
                      <a:pt x="115179" y="125650"/>
                    </a:lnTo>
                    <a:lnTo>
                      <a:pt x="230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1920" name="Google Shape;1920;p85"/>
            <p:cNvSpPr txBox="1"/>
            <p:nvPr/>
          </p:nvSpPr>
          <p:spPr>
            <a:xfrm>
              <a:off x="14421100" y="4141492"/>
              <a:ext cx="31389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2500">
                  <a:solidFill>
                    <a:srgbClr val="9597A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стоимость</a:t>
              </a:r>
              <a:endParaRPr sz="2500">
                <a:solidFill>
                  <a:srgbClr val="9597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1" name="Google Shape;1921;p85"/>
          <p:cNvGrpSpPr/>
          <p:nvPr/>
        </p:nvGrpSpPr>
        <p:grpSpPr>
          <a:xfrm>
            <a:off x="14421089" y="9507901"/>
            <a:ext cx="3138922" cy="1149733"/>
            <a:chOff x="14421089" y="9507901"/>
            <a:chExt cx="3138922" cy="1149733"/>
          </a:xfrm>
        </p:grpSpPr>
        <p:grpSp>
          <p:nvGrpSpPr>
            <p:cNvPr id="1922" name="Google Shape;1922;p85"/>
            <p:cNvGrpSpPr/>
            <p:nvPr/>
          </p:nvGrpSpPr>
          <p:grpSpPr>
            <a:xfrm>
              <a:off x="14421089" y="9507901"/>
              <a:ext cx="3138922" cy="1149733"/>
              <a:chOff x="15007425" y="3829373"/>
              <a:chExt cx="1785000" cy="653814"/>
            </a:xfrm>
          </p:grpSpPr>
          <p:sp>
            <p:nvSpPr>
              <p:cNvPr id="1923" name="Google Shape;1923;p85"/>
              <p:cNvSpPr/>
              <p:nvPr/>
            </p:nvSpPr>
            <p:spPr>
              <a:xfrm>
                <a:off x="15007425" y="3836988"/>
                <a:ext cx="1785000" cy="646200"/>
              </a:xfrm>
              <a:prstGeom prst="roundRect">
                <a:avLst>
                  <a:gd name="adj" fmla="val 16667"/>
                </a:avLst>
              </a:prstGeom>
              <a:solidFill>
                <a:srgbClr val="D0D2D9">
                  <a:alpha val="38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85"/>
              <p:cNvSpPr/>
              <p:nvPr/>
            </p:nvSpPr>
            <p:spPr>
              <a:xfrm flipH="1">
                <a:off x="15784673" y="3829373"/>
                <a:ext cx="230504" cy="125729"/>
              </a:xfrm>
              <a:custGeom>
                <a:avLst/>
                <a:gdLst/>
                <a:ahLst/>
                <a:cxnLst/>
                <a:rect l="l" t="t" r="r" b="b"/>
                <a:pathLst>
                  <a:path w="230504" h="125729" extrusionOk="0">
                    <a:moveTo>
                      <a:pt x="230359" y="0"/>
                    </a:moveTo>
                    <a:lnTo>
                      <a:pt x="0" y="0"/>
                    </a:lnTo>
                    <a:lnTo>
                      <a:pt x="115179" y="125650"/>
                    </a:lnTo>
                    <a:lnTo>
                      <a:pt x="230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1925" name="Google Shape;1925;p85"/>
            <p:cNvSpPr txBox="1"/>
            <p:nvPr/>
          </p:nvSpPr>
          <p:spPr>
            <a:xfrm>
              <a:off x="14421100" y="9896317"/>
              <a:ext cx="31389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2500">
                  <a:solidFill>
                    <a:srgbClr val="9597A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проекта</a:t>
              </a:r>
              <a:endParaRPr sz="2500">
                <a:solidFill>
                  <a:srgbClr val="9597A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26" name="Google Shape;192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426" y="5426188"/>
            <a:ext cx="2310248" cy="363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8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8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8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8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1" name="Google Shape;1931;p8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932" name="Google Shape;1932;p8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3" name="Google Shape;1933;p8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4" name="Google Shape;1934;p8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5" name="Google Shape;1935;p8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6" name="Google Shape;1936;p8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7" name="Google Shape;1937;p8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8" name="Google Shape;1938;p8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9" name="Google Shape;1939;p8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0" name="Google Shape;1940;p8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1" name="Google Shape;1941;p8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2" name="Google Shape;1942;p8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3" name="Google Shape;1943;p8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4" name="Google Shape;1944;p8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45" name="Google Shape;1945;p85"/>
          <p:cNvSpPr/>
          <p:nvPr/>
        </p:nvSpPr>
        <p:spPr>
          <a:xfrm>
            <a:off x="1794248" y="571975"/>
            <a:ext cx="12936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Смета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86"/>
          <p:cNvSpPr/>
          <p:nvPr/>
        </p:nvSpPr>
        <p:spPr>
          <a:xfrm>
            <a:off x="1047100" y="3838050"/>
            <a:ext cx="10432800" cy="68400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86"/>
          <p:cNvSpPr/>
          <p:nvPr/>
        </p:nvSpPr>
        <p:spPr>
          <a:xfrm>
            <a:off x="13201400" y="3838050"/>
            <a:ext cx="5870100" cy="68487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9525" cap="flat" cmpd="sng">
            <a:solidFill>
              <a:srgbClr val="9597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86"/>
          <p:cNvSpPr txBox="1"/>
          <p:nvPr/>
        </p:nvSpPr>
        <p:spPr>
          <a:xfrm>
            <a:off x="995996" y="2348925"/>
            <a:ext cx="180756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Кейс: расчет стоимости проекта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953" name="Google Shape;1953;p86"/>
          <p:cNvCxnSpPr/>
          <p:nvPr/>
        </p:nvCxnSpPr>
        <p:spPr>
          <a:xfrm>
            <a:off x="11455300" y="3829371"/>
            <a:ext cx="0" cy="31065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4" name="Google Shape;1954;p86"/>
          <p:cNvCxnSpPr/>
          <p:nvPr/>
        </p:nvCxnSpPr>
        <p:spPr>
          <a:xfrm>
            <a:off x="11455300" y="7596729"/>
            <a:ext cx="0" cy="3090000"/>
          </a:xfrm>
          <a:prstGeom prst="straightConnector1">
            <a:avLst/>
          </a:prstGeom>
          <a:noFill/>
          <a:ln w="228600" cap="flat" cmpd="sng">
            <a:solidFill>
              <a:srgbClr val="9598A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5" name="Google Shape;1955;p86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>
            <a:off x="11339700" y="6683175"/>
            <a:ext cx="1295175" cy="1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86"/>
          <p:cNvSpPr txBox="1"/>
          <p:nvPr/>
        </p:nvSpPr>
        <p:spPr>
          <a:xfrm>
            <a:off x="13201575" y="5484587"/>
            <a:ext cx="5870100" cy="18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ИТОГО </a:t>
            </a:r>
            <a:endParaRPr sz="30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стоимость проекта =</a:t>
            </a: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ctr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2 500 000 + 2 500 000 = 5 000 000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57" name="Google Shape;1957;p86"/>
          <p:cNvSpPr txBox="1"/>
          <p:nvPr/>
        </p:nvSpPr>
        <p:spPr>
          <a:xfrm>
            <a:off x="13201450" y="3838050"/>
            <a:ext cx="58701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ИТОГО: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8" name="Google Shape;1958;p86"/>
          <p:cNvSpPr txBox="1"/>
          <p:nvPr/>
        </p:nvSpPr>
        <p:spPr>
          <a:xfrm>
            <a:off x="1047100" y="3838050"/>
            <a:ext cx="10292700" cy="5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ПОРЯДОК РАСЧЕТА</a:t>
            </a:r>
            <a:endParaRPr sz="3000" b="1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66399" lvl="0" indent="-382799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rgbClr val="6339E6"/>
              </a:buClr>
              <a:buSzPts val="2400"/>
              <a:buFont typeface="IBM Plex Sans"/>
              <a:buAutoNum type="arabicPeriod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стоимость разработчика и аналитика в год: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6639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0,3 * 6 000 000 = 1 800 000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16639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0,8 * 4 000 000 = 3 200 000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166399" marR="1656000" lvl="0" indent="-382799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6339E6"/>
              </a:buClr>
              <a:buSzPts val="2400"/>
              <a:buFont typeface="IBM Plex Sans"/>
              <a:buAutoNum type="arabicPeriod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стоимость участия этих сотрудников за 6 месяцев: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6639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(1800 000 + 3 200 000) * (6/12) = 2 500 000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166399" lvl="0" indent="-382799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6339E6"/>
              </a:buClr>
              <a:buSzPts val="2400"/>
              <a:buFont typeface="IBM Plex Sans"/>
              <a:buAutoNum type="arabicPeriod"/>
            </a:pPr>
            <a:r>
              <a:rPr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Рассчитаем стоимость лицензий: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66399" lvl="0" indent="0" algn="l" rtl="0">
              <a:lnSpc>
                <a:spcPct val="90000"/>
              </a:lnSpc>
              <a:spcBef>
                <a:spcPts val="1500"/>
              </a:spcBef>
              <a:spcAft>
                <a:spcPts val="2000"/>
              </a:spcAft>
              <a:buNone/>
            </a:pPr>
            <a:r>
              <a:rPr lang="ru-RU" sz="24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500 * 5000 = 2 500 000</a:t>
            </a:r>
            <a:endParaRPr sz="2400">
              <a:solidFill>
                <a:srgbClr val="6339E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959" name="Google Shape;1959;p86"/>
          <p:cNvSpPr/>
          <p:nvPr/>
        </p:nvSpPr>
        <p:spPr>
          <a:xfrm rot="10800000" flipH="1">
            <a:off x="13201422" y="3838050"/>
            <a:ext cx="5870100" cy="1040700"/>
          </a:xfrm>
          <a:prstGeom prst="roundRect">
            <a:avLst>
              <a:gd name="adj" fmla="val 16667"/>
            </a:avLst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86"/>
          <p:cNvSpPr/>
          <p:nvPr/>
        </p:nvSpPr>
        <p:spPr>
          <a:xfrm rot="10800000" flipH="1">
            <a:off x="13201425" y="4344700"/>
            <a:ext cx="5870100" cy="1214100"/>
          </a:xfrm>
          <a:prstGeom prst="rect">
            <a:avLst/>
          </a:prstGeom>
          <a:solidFill>
            <a:srgbClr val="6339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86"/>
          <p:cNvSpPr txBox="1"/>
          <p:nvPr/>
        </p:nvSpPr>
        <p:spPr>
          <a:xfrm>
            <a:off x="13201575" y="3838050"/>
            <a:ext cx="5870100" cy="1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ОТВЕТ: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962" name="Google Shape;1962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12287" y="7939322"/>
            <a:ext cx="2248426" cy="22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8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8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8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8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7" name="Google Shape;1967;p8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968" name="Google Shape;1968;p8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9" name="Google Shape;1969;p8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8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8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8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8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4" name="Google Shape;1974;p8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5" name="Google Shape;1975;p8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6" name="Google Shape;1976;p8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7" name="Google Shape;1977;p8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8" name="Google Shape;1978;p8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9" name="Google Shape;1979;p8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0" name="Google Shape;1980;p8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81" name="Google Shape;1981;p86"/>
          <p:cNvSpPr/>
          <p:nvPr/>
        </p:nvSpPr>
        <p:spPr>
          <a:xfrm>
            <a:off x="1794248" y="571975"/>
            <a:ext cx="131076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Смета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87"/>
          <p:cNvSpPr/>
          <p:nvPr/>
        </p:nvSpPr>
        <p:spPr>
          <a:xfrm>
            <a:off x="1047100" y="5380425"/>
            <a:ext cx="7120200" cy="497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973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87"/>
          <p:cNvSpPr/>
          <p:nvPr/>
        </p:nvSpPr>
        <p:spPr>
          <a:xfrm>
            <a:off x="10530400" y="1798075"/>
            <a:ext cx="8521800" cy="88596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87"/>
          <p:cNvSpPr txBox="1"/>
          <p:nvPr/>
        </p:nvSpPr>
        <p:spPr>
          <a:xfrm>
            <a:off x="996000" y="2044125"/>
            <a:ext cx="72852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3 ]  </a:t>
            </a:r>
            <a:endParaRPr sz="6600" b="1">
              <a:solidFill>
                <a:srgbClr val="8973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заложить </a:t>
            </a:r>
            <a:endParaRPr sz="6600" b="1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резерв на риск?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1989" name="Google Shape;1989;p87"/>
          <p:cNvGrpSpPr/>
          <p:nvPr/>
        </p:nvGrpSpPr>
        <p:grpSpPr>
          <a:xfrm>
            <a:off x="8347847" y="5003550"/>
            <a:ext cx="3960000" cy="3960000"/>
            <a:chOff x="7260434" y="4587384"/>
            <a:chExt cx="3960000" cy="3960000"/>
          </a:xfrm>
        </p:grpSpPr>
        <p:sp>
          <p:nvSpPr>
            <p:cNvPr id="1990" name="Google Shape;1990;p87"/>
            <p:cNvSpPr/>
            <p:nvPr/>
          </p:nvSpPr>
          <p:spPr>
            <a:xfrm>
              <a:off x="7260434" y="4587384"/>
              <a:ext cx="3960000" cy="3960000"/>
            </a:xfrm>
            <a:prstGeom prst="star10">
              <a:avLst>
                <a:gd name="adj" fmla="val 42533"/>
                <a:gd name="hf" fmla="val 105146"/>
              </a:avLst>
            </a:prstGeom>
            <a:solidFill>
              <a:srgbClr val="897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7"/>
            <p:cNvSpPr txBox="1"/>
            <p:nvPr/>
          </p:nvSpPr>
          <p:spPr>
            <a:xfrm>
              <a:off x="7306175" y="5897150"/>
              <a:ext cx="3868500" cy="26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3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Это — тема </a:t>
              </a:r>
              <a:endPara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3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следующего </a:t>
              </a:r>
              <a:endPara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3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урока</a:t>
              </a:r>
              <a:endParaRPr sz="3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1992" name="Google Shape;1992;p87"/>
          <p:cNvPicPr preferRelativeResize="0"/>
          <p:nvPr/>
        </p:nvPicPr>
        <p:blipFill rotWithShape="1">
          <a:blip r:embed="rId3">
            <a:alphaModFix/>
          </a:blip>
          <a:srcRect l="14529" t="6345" r="14522" b="9614"/>
          <a:stretch/>
        </p:blipFill>
        <p:spPr>
          <a:xfrm>
            <a:off x="11952950" y="2254090"/>
            <a:ext cx="6492049" cy="7689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3" name="Google Shape;1993;p87"/>
          <p:cNvGrpSpPr/>
          <p:nvPr/>
        </p:nvGrpSpPr>
        <p:grpSpPr>
          <a:xfrm>
            <a:off x="1437375" y="6265487"/>
            <a:ext cx="6339650" cy="3081425"/>
            <a:chOff x="1437375" y="6265487"/>
            <a:chExt cx="6339650" cy="3081425"/>
          </a:xfrm>
        </p:grpSpPr>
        <p:sp>
          <p:nvSpPr>
            <p:cNvPr id="1994" name="Google Shape;1994;p87"/>
            <p:cNvSpPr/>
            <p:nvPr/>
          </p:nvSpPr>
          <p:spPr>
            <a:xfrm rot="10800000" flipH="1">
              <a:off x="1437464" y="6265489"/>
              <a:ext cx="2587200" cy="12519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7"/>
            <p:cNvSpPr/>
            <p:nvPr/>
          </p:nvSpPr>
          <p:spPr>
            <a:xfrm rot="10800000" flipH="1">
              <a:off x="5190714" y="6265489"/>
              <a:ext cx="2586300" cy="1251900"/>
            </a:xfrm>
            <a:prstGeom prst="roundRect">
              <a:avLst>
                <a:gd name="adj" fmla="val 16667"/>
              </a:avLst>
            </a:prstGeom>
            <a:solidFill>
              <a:srgbClr val="633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7"/>
            <p:cNvSpPr txBox="1"/>
            <p:nvPr/>
          </p:nvSpPr>
          <p:spPr>
            <a:xfrm>
              <a:off x="1438203" y="6265487"/>
              <a:ext cx="2586300" cy="12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360000" bIns="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Резерв </a:t>
              </a:r>
              <a:endParaRPr sz="2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на возможные потери</a:t>
              </a:r>
              <a:endParaRPr sz="2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sp>
          <p:nvSpPr>
            <p:cNvPr id="1997" name="Google Shape;1997;p87"/>
            <p:cNvSpPr txBox="1"/>
            <p:nvPr/>
          </p:nvSpPr>
          <p:spPr>
            <a:xfrm>
              <a:off x="5190725" y="6265487"/>
              <a:ext cx="2586300" cy="12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3600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Известные неизвестные</a:t>
              </a:r>
              <a:endParaRPr sz="2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grpSp>
          <p:nvGrpSpPr>
            <p:cNvPr id="1998" name="Google Shape;1998;p87"/>
            <p:cNvGrpSpPr/>
            <p:nvPr/>
          </p:nvGrpSpPr>
          <p:grpSpPr>
            <a:xfrm>
              <a:off x="1437375" y="8062663"/>
              <a:ext cx="6339011" cy="1284249"/>
              <a:chOff x="1437375" y="8171434"/>
              <a:chExt cx="6339011" cy="1284249"/>
            </a:xfrm>
          </p:grpSpPr>
          <p:sp>
            <p:nvSpPr>
              <p:cNvPr id="1999" name="Google Shape;1999;p87"/>
              <p:cNvSpPr txBox="1"/>
              <p:nvPr/>
            </p:nvSpPr>
            <p:spPr>
              <a:xfrm>
                <a:off x="4024675" y="8203783"/>
                <a:ext cx="1157100" cy="12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000">
                    <a:solidFill>
                      <a:srgbClr val="FB2C38"/>
                    </a:solidFill>
                    <a:latin typeface="IBM Plex Sans SemiBold"/>
                    <a:ea typeface="IBM Plex Sans SemiBold"/>
                    <a:cs typeface="IBM Plex Sans SemiBold"/>
                    <a:sym typeface="IBM Plex Sans SemiBold"/>
                  </a:rPr>
                  <a:t>=</a:t>
                </a:r>
                <a:endParaRPr sz="10000">
                  <a:solidFill>
                    <a:srgbClr val="FB2C38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endParaRPr>
              </a:p>
            </p:txBody>
          </p:sp>
          <p:sp>
            <p:nvSpPr>
              <p:cNvPr id="2000" name="Google Shape;2000;p87"/>
              <p:cNvSpPr/>
              <p:nvPr/>
            </p:nvSpPr>
            <p:spPr>
              <a:xfrm rot="10800000" flipH="1">
                <a:off x="1437375" y="8171434"/>
                <a:ext cx="2586900" cy="1251900"/>
              </a:xfrm>
              <a:prstGeom prst="roundRect">
                <a:avLst>
                  <a:gd name="adj" fmla="val 16667"/>
                </a:avLst>
              </a:prstGeom>
              <a:solidFill>
                <a:srgbClr val="FB2C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87"/>
              <p:cNvSpPr/>
              <p:nvPr/>
            </p:nvSpPr>
            <p:spPr>
              <a:xfrm rot="10800000" flipH="1">
                <a:off x="5190375" y="8171434"/>
                <a:ext cx="2586000" cy="1251900"/>
              </a:xfrm>
              <a:prstGeom prst="roundRect">
                <a:avLst>
                  <a:gd name="adj" fmla="val 16667"/>
                </a:avLst>
              </a:prstGeom>
              <a:solidFill>
                <a:srgbClr val="FB2C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87"/>
              <p:cNvSpPr txBox="1"/>
              <p:nvPr/>
            </p:nvSpPr>
            <p:spPr>
              <a:xfrm>
                <a:off x="1438113" y="8171440"/>
                <a:ext cx="2586000" cy="12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360000" bIns="0" anchor="ctr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>
                    <a:solidFill>
                      <a:srgbClr val="FFFFFF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Управленческий резерв</a:t>
                </a:r>
                <a:endParaRPr sz="2000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endParaRPr>
              </a:p>
            </p:txBody>
          </p:sp>
          <p:sp>
            <p:nvSpPr>
              <p:cNvPr id="2003" name="Google Shape;2003;p87"/>
              <p:cNvSpPr txBox="1"/>
              <p:nvPr/>
            </p:nvSpPr>
            <p:spPr>
              <a:xfrm>
                <a:off x="5190385" y="8171440"/>
                <a:ext cx="2586000" cy="12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288000" rIns="0" bIns="0" anchor="t" anchorCtr="0">
                <a:noAutofit/>
              </a:bodyPr>
              <a:lstStyle/>
              <a:p>
                <a:pPr marL="3600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>
                    <a:solidFill>
                      <a:srgbClr val="FFFFFF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Неизвестные неизвестные</a:t>
                </a:r>
                <a:endParaRPr sz="2000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endParaRPr>
              </a:p>
            </p:txBody>
          </p:sp>
          <p:sp>
            <p:nvSpPr>
              <p:cNvPr id="2004" name="Google Shape;2004;p87"/>
              <p:cNvSpPr txBox="1"/>
              <p:nvPr/>
            </p:nvSpPr>
            <p:spPr>
              <a:xfrm>
                <a:off x="4033149" y="8199933"/>
                <a:ext cx="11571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ru-RU" sz="3500" b="1">
                    <a:solidFill>
                      <a:srgbClr val="FB2C38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З</a:t>
                </a:r>
                <a:endParaRPr sz="3500" b="1">
                  <a:solidFill>
                    <a:srgbClr val="FB2C38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2005" name="Google Shape;2005;p87"/>
            <p:cNvSpPr txBox="1"/>
            <p:nvPr/>
          </p:nvSpPr>
          <p:spPr>
            <a:xfrm>
              <a:off x="4033474" y="6265504"/>
              <a:ext cx="1157100" cy="12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0">
                  <a:solidFill>
                    <a:srgbClr val="6339E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=</a:t>
              </a:r>
              <a:endParaRPr sz="10000">
                <a:solidFill>
                  <a:srgbClr val="6339E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2006" name="Google Shape;2006;p87"/>
            <p:cNvSpPr txBox="1"/>
            <p:nvPr/>
          </p:nvSpPr>
          <p:spPr>
            <a:xfrm>
              <a:off x="4024679" y="6265505"/>
              <a:ext cx="1157100" cy="32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ru-RU" sz="3500" b="1">
                  <a:solidFill>
                    <a:srgbClr val="6339E6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РП</a:t>
              </a:r>
              <a:endParaRPr sz="3500" b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007" name="Google Shape;2007;p8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8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8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8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1" name="Google Shape;2011;p8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012" name="Google Shape;2012;p8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3" name="Google Shape;2013;p8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4" name="Google Shape;2014;p8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5" name="Google Shape;2015;p8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6" name="Google Shape;2016;p8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7" name="Google Shape;2017;p8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8" name="Google Shape;2018;p8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9" name="Google Shape;2019;p8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0" name="Google Shape;2020;p8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1" name="Google Shape;2021;p8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2" name="Google Shape;2022;p8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3" name="Google Shape;2023;p8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4" name="Google Shape;2024;p8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25" name="Google Shape;2025;p87"/>
          <p:cNvSpPr/>
          <p:nvPr/>
        </p:nvSpPr>
        <p:spPr>
          <a:xfrm>
            <a:off x="1794248" y="571975"/>
            <a:ext cx="137937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Смета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88"/>
          <p:cNvSpPr/>
          <p:nvPr/>
        </p:nvSpPr>
        <p:spPr>
          <a:xfrm>
            <a:off x="1047100" y="9309175"/>
            <a:ext cx="17994600" cy="13488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28575" cap="flat" cmpd="sng">
            <a:solidFill>
              <a:srgbClr val="9598A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88"/>
          <p:cNvSpPr txBox="1"/>
          <p:nvPr/>
        </p:nvSpPr>
        <p:spPr>
          <a:xfrm>
            <a:off x="991599" y="3661375"/>
            <a:ext cx="17430573" cy="196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0800" marR="0" lvl="0" indent="-420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Полученную стоимость распределить во времени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Что показать Заказчику?</a:t>
            </a:r>
            <a:r>
              <a:rPr lang="ru-RU" sz="3000" dirty="0">
                <a:latin typeface="IBM Plex Sans Medium"/>
                <a:ea typeface="IBM Plex Sans Medium"/>
                <a:cs typeface="IBM Plex Sans Medium"/>
                <a:sym typeface="IBM Plex Sans Medium"/>
              </a:rPr>
              <a:t> </a:t>
            </a:r>
            <a:endParaRPr sz="30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6408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2500"/>
              </a:spcAft>
              <a:buNone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Определите с руководством, что вы будете показывать Заказчику (формат, детализация)</a:t>
            </a:r>
            <a:endParaRPr sz="30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032" name="Google Shape;2032;p88"/>
          <p:cNvSpPr txBox="1"/>
          <p:nvPr/>
        </p:nvSpPr>
        <p:spPr>
          <a:xfrm>
            <a:off x="991475" y="2238525"/>
            <a:ext cx="180801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4 ]  </a:t>
            </a: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Смета VS Бюджет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33" name="Google Shape;2033;p88"/>
          <p:cNvSpPr/>
          <p:nvPr/>
        </p:nvSpPr>
        <p:spPr>
          <a:xfrm>
            <a:off x="1059393" y="7293992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88"/>
          <p:cNvSpPr/>
          <p:nvPr/>
        </p:nvSpPr>
        <p:spPr>
          <a:xfrm>
            <a:off x="10062510" y="7293992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88"/>
          <p:cNvSpPr txBox="1"/>
          <p:nvPr/>
        </p:nvSpPr>
        <p:spPr>
          <a:xfrm>
            <a:off x="1059184" y="7294060"/>
            <a:ext cx="8979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Расходы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6" name="Google Shape;2036;p88"/>
          <p:cNvSpPr txBox="1"/>
          <p:nvPr/>
        </p:nvSpPr>
        <p:spPr>
          <a:xfrm>
            <a:off x="10056632" y="7294128"/>
            <a:ext cx="8984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+ Поступление ДС и окупаемость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7" name="Google Shape;2037;p88"/>
          <p:cNvSpPr/>
          <p:nvPr/>
        </p:nvSpPr>
        <p:spPr>
          <a:xfrm>
            <a:off x="1047259" y="6104482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88"/>
          <p:cNvSpPr/>
          <p:nvPr/>
        </p:nvSpPr>
        <p:spPr>
          <a:xfrm>
            <a:off x="10050376" y="6104482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88"/>
          <p:cNvSpPr txBox="1"/>
          <p:nvPr/>
        </p:nvSpPr>
        <p:spPr>
          <a:xfrm>
            <a:off x="1047071" y="6104550"/>
            <a:ext cx="8979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3000" b="1">
                <a:latin typeface="IBM Plex Sans"/>
                <a:ea typeface="IBM Plex Sans"/>
                <a:cs typeface="IBM Plex Sans"/>
                <a:sym typeface="IBM Plex Sans"/>
              </a:rPr>
              <a:t>Смета</a:t>
            </a:r>
            <a:endParaRPr sz="30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0" name="Google Shape;2040;p88"/>
          <p:cNvSpPr txBox="1"/>
          <p:nvPr/>
        </p:nvSpPr>
        <p:spPr>
          <a:xfrm>
            <a:off x="10044521" y="6104618"/>
            <a:ext cx="89847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3000" b="1">
                <a:latin typeface="IBM Plex Sans"/>
                <a:ea typeface="IBM Plex Sans"/>
                <a:cs typeface="IBM Plex Sans"/>
                <a:sym typeface="IBM Plex Sans"/>
              </a:rPr>
              <a:t>Бюджет</a:t>
            </a:r>
            <a:endParaRPr sz="30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1" name="Google Shape;2041;p88"/>
          <p:cNvSpPr/>
          <p:nvPr/>
        </p:nvSpPr>
        <p:spPr>
          <a:xfrm>
            <a:off x="1071495" y="6699237"/>
            <a:ext cx="17957700" cy="573600"/>
          </a:xfrm>
          <a:prstGeom prst="roundRect">
            <a:avLst>
              <a:gd name="adj" fmla="val 16667"/>
            </a:avLst>
          </a:prstGeom>
          <a:solidFill>
            <a:srgbClr val="A293F7"/>
          </a:solidFill>
          <a:ln w="28575" cap="flat" cmpd="sng">
            <a:solidFill>
              <a:srgbClr val="A29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88"/>
          <p:cNvSpPr txBox="1"/>
          <p:nvPr/>
        </p:nvSpPr>
        <p:spPr>
          <a:xfrm>
            <a:off x="1072007" y="6705145"/>
            <a:ext cx="17957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3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In-House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3" name="Google Shape;2043;p88"/>
          <p:cNvSpPr/>
          <p:nvPr/>
        </p:nvSpPr>
        <p:spPr>
          <a:xfrm>
            <a:off x="1047281" y="8472093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88"/>
          <p:cNvSpPr/>
          <p:nvPr/>
        </p:nvSpPr>
        <p:spPr>
          <a:xfrm>
            <a:off x="10050398" y="8472093"/>
            <a:ext cx="8979000" cy="573600"/>
          </a:xfrm>
          <a:prstGeom prst="roundRect">
            <a:avLst>
              <a:gd name="adj" fmla="val 16667"/>
            </a:avLst>
          </a:prstGeom>
          <a:solidFill>
            <a:srgbClr val="EDEAFD"/>
          </a:solidFill>
          <a:ln w="28575" cap="flat" cmpd="sng">
            <a:solidFill>
              <a:srgbClr val="D6C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88"/>
          <p:cNvSpPr txBox="1"/>
          <p:nvPr/>
        </p:nvSpPr>
        <p:spPr>
          <a:xfrm>
            <a:off x="1047072" y="8472161"/>
            <a:ext cx="8979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Смета для Заказчика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6" name="Google Shape;2046;p88"/>
          <p:cNvSpPr txBox="1"/>
          <p:nvPr/>
        </p:nvSpPr>
        <p:spPr>
          <a:xfrm>
            <a:off x="10044521" y="8472229"/>
            <a:ext cx="8984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Себестоимость + маржа</a:t>
            </a:r>
            <a:endParaRPr sz="2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7" name="Google Shape;2047;p88"/>
          <p:cNvSpPr/>
          <p:nvPr/>
        </p:nvSpPr>
        <p:spPr>
          <a:xfrm>
            <a:off x="1059383" y="7877338"/>
            <a:ext cx="17957700" cy="573600"/>
          </a:xfrm>
          <a:prstGeom prst="roundRect">
            <a:avLst>
              <a:gd name="adj" fmla="val 16667"/>
            </a:avLst>
          </a:prstGeom>
          <a:solidFill>
            <a:srgbClr val="A293F7"/>
          </a:solidFill>
          <a:ln w="28575" cap="flat" cmpd="sng">
            <a:solidFill>
              <a:srgbClr val="A29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88"/>
          <p:cNvSpPr txBox="1"/>
          <p:nvPr/>
        </p:nvSpPr>
        <p:spPr>
          <a:xfrm>
            <a:off x="1059895" y="7883246"/>
            <a:ext cx="17957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ru-RU" sz="3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Agencies</a:t>
            </a:r>
            <a:endParaRPr sz="30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9" name="Google Shape;2049;p88"/>
          <p:cNvSpPr txBox="1"/>
          <p:nvPr/>
        </p:nvSpPr>
        <p:spPr>
          <a:xfrm>
            <a:off x="3154175" y="9624106"/>
            <a:ext cx="71538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Примеры бюджетов проекта в приложенном Excel (закладка «Примеры смет»)</a:t>
            </a:r>
            <a:endParaRPr sz="2300">
              <a:solidFill>
                <a:srgbClr val="3399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0" name="Google Shape;205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715" y="9629394"/>
            <a:ext cx="670425" cy="779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1" name="Google Shape;2051;p88"/>
          <p:cNvGrpSpPr/>
          <p:nvPr/>
        </p:nvGrpSpPr>
        <p:grpSpPr>
          <a:xfrm>
            <a:off x="11951982" y="9588325"/>
            <a:ext cx="5616200" cy="790499"/>
            <a:chOff x="13107871" y="9557700"/>
            <a:chExt cx="5616200" cy="790499"/>
          </a:xfrm>
        </p:grpSpPr>
        <p:sp>
          <p:nvSpPr>
            <p:cNvPr id="2052" name="Google Shape;2052;p88"/>
            <p:cNvSpPr txBox="1"/>
            <p:nvPr/>
          </p:nvSpPr>
          <p:spPr>
            <a:xfrm>
              <a:off x="14169471" y="9760950"/>
              <a:ext cx="45546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300" u="sng">
                  <a:solidFill>
                    <a:srgbClr val="3399FF"/>
                  </a:solidFill>
                  <a:latin typeface="IBM Plex Sans"/>
                  <a:ea typeface="IBM Plex Sans"/>
                  <a:cs typeface="IBM Plex Sans"/>
                  <a:sym typeface="IBM Plex San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Примеры бюджетов: см. здесь</a:t>
              </a:r>
              <a:endParaRPr sz="2300" u="sng">
                <a:solidFill>
                  <a:srgbClr val="3399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053" name="Google Shape;2053;p8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107871" y="9557700"/>
              <a:ext cx="790501" cy="790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6" name="Google Shape;2056;p8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8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8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8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0" name="Google Shape;2060;p8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061" name="Google Shape;2061;p8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2" name="Google Shape;2062;p8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3" name="Google Shape;2063;p8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4" name="Google Shape;2064;p8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5" name="Google Shape;2065;p8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6" name="Google Shape;2066;p8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7" name="Google Shape;2067;p8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8" name="Google Shape;2068;p8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9" name="Google Shape;2069;p8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0" name="Google Shape;2070;p8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1" name="Google Shape;2071;p8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2" name="Google Shape;2072;p8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3" name="Google Shape;2073;p8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74" name="Google Shape;2074;p88"/>
          <p:cNvSpPr/>
          <p:nvPr/>
        </p:nvSpPr>
        <p:spPr>
          <a:xfrm>
            <a:off x="1794250" y="571975"/>
            <a:ext cx="14479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Отличие сметы от бюджета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89"/>
          <p:cNvSpPr/>
          <p:nvPr/>
        </p:nvSpPr>
        <p:spPr>
          <a:xfrm>
            <a:off x="1047100" y="9309175"/>
            <a:ext cx="17994600" cy="1348800"/>
          </a:xfrm>
          <a:prstGeom prst="roundRect">
            <a:avLst>
              <a:gd name="adj" fmla="val 16667"/>
            </a:avLst>
          </a:prstGeom>
          <a:solidFill>
            <a:srgbClr val="F2F3F7"/>
          </a:solidFill>
          <a:ln w="28575" cap="flat" cmpd="sng">
            <a:solidFill>
              <a:srgbClr val="9598A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89"/>
          <p:cNvSpPr txBox="1"/>
          <p:nvPr/>
        </p:nvSpPr>
        <p:spPr>
          <a:xfrm>
            <a:off x="991599" y="3737575"/>
            <a:ext cx="9831299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0800" marR="0" lvl="0" indent="-420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Определить периодичность мониторинга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0800" marR="288000" lvl="0" indent="-420899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Определить способы сбора информации / методы оценки 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(запрос исполнителей или подрядчиков, экспертная оценка, выгрузка из системы)</a:t>
            </a: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0800" marR="0" lvl="0" indent="-420899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Задать формат мониторинга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640800" marR="1260000" lvl="0" indent="-420899" algn="l" rtl="0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>
                <a:srgbClr val="8973FF"/>
              </a:buClr>
              <a:buSzPts val="3000"/>
              <a:buFont typeface="IBM Plex Sans"/>
              <a:buAutoNum type="arabicPeriod"/>
            </a:pPr>
            <a:r>
              <a:rPr lang="ru-RU" sz="3000" b="1" dirty="0">
                <a:latin typeface="IBM Plex Sans"/>
                <a:ea typeface="IBM Plex Sans"/>
                <a:cs typeface="IBM Plex Sans"/>
                <a:sym typeface="IBM Plex Sans"/>
              </a:rPr>
              <a:t>Включить информацию в статус отчет проекта</a:t>
            </a:r>
            <a:endParaRPr sz="3000"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1" name="Google Shape;2081;p89"/>
          <p:cNvSpPr txBox="1"/>
          <p:nvPr/>
        </p:nvSpPr>
        <p:spPr>
          <a:xfrm>
            <a:off x="991475" y="2238525"/>
            <a:ext cx="179946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>
                <a:solidFill>
                  <a:srgbClr val="8973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[ шаг 5 ]  </a:t>
            </a:r>
            <a:r>
              <a:rPr lang="ru-RU" sz="66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Мониторинг: когда и как?</a:t>
            </a:r>
            <a:endParaRPr sz="66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082" name="Google Shape;2082;p89"/>
          <p:cNvSpPr txBox="1"/>
          <p:nvPr/>
        </p:nvSpPr>
        <p:spPr>
          <a:xfrm>
            <a:off x="3128325" y="9800725"/>
            <a:ext cx="1255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Примеры мониторинга бюджета проекта в приложенном Excel (закладка «Мониторинг»)</a:t>
            </a:r>
            <a:endParaRPr sz="2300">
              <a:solidFill>
                <a:srgbClr val="3399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83" name="Google Shape;208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400" y="3910150"/>
            <a:ext cx="8521800" cy="4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715" y="9629394"/>
            <a:ext cx="670425" cy="7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8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8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8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8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9" name="Google Shape;2089;p8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090" name="Google Shape;2090;p8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1" name="Google Shape;2091;p8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2" name="Google Shape;2092;p8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3" name="Google Shape;2093;p8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4" name="Google Shape;2094;p8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5" name="Google Shape;2095;p8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6" name="Google Shape;2096;p8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7" name="Google Shape;2097;p8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8" name="Google Shape;2098;p8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9" name="Google Shape;2099;p8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0" name="Google Shape;2100;p8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1" name="Google Shape;2101;p8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2" name="Google Shape;2102;p8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03" name="Google Shape;2103;p89"/>
          <p:cNvSpPr/>
          <p:nvPr/>
        </p:nvSpPr>
        <p:spPr>
          <a:xfrm>
            <a:off x="1794250" y="571975"/>
            <a:ext cx="144798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Отличие сметы от бюджета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7"/>
          <p:cNvSpPr txBox="1">
            <a:spLocks noGrp="1"/>
          </p:cNvSpPr>
          <p:nvPr>
            <p:ph type="title"/>
          </p:nvPr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/>
              <a:t>Project management plan</a:t>
            </a:r>
            <a:endParaRPr sz="9900" b="1">
              <a:solidFill>
                <a:schemeClr val="dk1"/>
              </a:solidFill>
            </a:endParaRPr>
          </a:p>
        </p:txBody>
      </p:sp>
      <p:pic>
        <p:nvPicPr>
          <p:cNvPr id="676" name="Google Shape;67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4867" y="2819400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4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82" name="Google Shape;682;p4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7" name="Google Shape;687;p4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0" name="Google Shape;690;p4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4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95" name="Google Shape;695;p4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817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90"/>
          <p:cNvSpPr/>
          <p:nvPr/>
        </p:nvSpPr>
        <p:spPr>
          <a:xfrm>
            <a:off x="1047100" y="3929125"/>
            <a:ext cx="18005100" cy="77994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90"/>
          <p:cNvSpPr txBox="1"/>
          <p:nvPr/>
        </p:nvSpPr>
        <p:spPr>
          <a:xfrm>
            <a:off x="1047100" y="3929050"/>
            <a:ext cx="7845000" cy="6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0" rIns="0" bIns="0" anchor="t" anchorCtr="0">
            <a:spAutoFit/>
          </a:bodyPr>
          <a:lstStyle/>
          <a:p>
            <a:pPr marL="11447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Открываем План-графики, проверяем их на предмет соответствия целям и задачам проекта: проверьте, что ВСЕ работы, необходимые для достижения этой цели, включены в план график.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44799" marR="72000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Проверяем достаточность ресурсов по каждой задаче. К примеру, на разработку устава и плана-графика проекта обязательно нужно привлекать всю команду, а не только РП.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447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Составляем ресурсный план — кто, когда и в каком объеме у вас привлечен.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447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Определите формат оплаты (ставки) каждой роли: кому-то оклад за месяц (к примеру, РП), кому-то почасовку (преподаватели), кому-то от объема выполненных работ (юристы, разработчики, копирайтеры).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447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100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Определите средние ставки по рынку — составьте таблицу со ставками, выберете наиболее оптимальные, перемножьте на ставки — так вы получите стоимость привлечения команды (см. след. слайд).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0" name="Google Shape;2110;p90"/>
          <p:cNvSpPr txBox="1"/>
          <p:nvPr/>
        </p:nvSpPr>
        <p:spPr>
          <a:xfrm>
            <a:off x="9302350" y="3929050"/>
            <a:ext cx="7386600" cy="6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0" rIns="0" bIns="0" anchor="t" anchorCtr="0">
            <a:spAutoFit/>
          </a:bodyPr>
          <a:lstStyle/>
          <a:p>
            <a:pPr marL="914400" lvl="0" indent="-355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 startAt="6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Составляем список ВСЕХ статей затрат в вашем проекте: оплата команды, командировки, аренда офиса, закупка оборудования и т. д.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 startAt="6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Определяем, как будем считать каждую статью проекта: к примеру, стоимость команды берем из п.5, стоимость оборудования ищем в интернете, стоимость командировок определяем исходя из необходимости очных встреч.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8819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 startAt="6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Проводим оценку по каждой статье затрат и делаем расшифровки, как они получены. к примеру, если у вас оплата юриста за 1 кейс, а всего надо 10 кейсов, а средняя ставка юриста — 4000 руб/ час. В шаблоне группового ДЗ приводим ссылки на интернет ресурсы или скрины для подтверждения расходов.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 startAt="6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Риски — попробуйте оцените резервы на риски или просто заложили 5–15% от ваших расходов в качестве резерва на непредвиденные расходы. </a:t>
            </a:r>
            <a:endParaRPr sz="2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1500"/>
              </a:spcBef>
              <a:spcAft>
                <a:spcPts val="1000"/>
              </a:spcAft>
              <a:buClr>
                <a:srgbClr val="8973FF"/>
              </a:buClr>
              <a:buSzPts val="2000"/>
              <a:buFont typeface="IBM Plex Sans"/>
              <a:buAutoNum type="arabicPeriod" startAt="6"/>
            </a:pPr>
            <a:r>
              <a:rPr lang="ru-RU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Собираем итоговую таблицу по </a:t>
            </a:r>
            <a:r>
              <a:rPr lang="ru-RU" sz="20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Шаблон итогового ДЗ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1" name="Google Shape;2111;p90"/>
          <p:cNvSpPr txBox="1"/>
          <p:nvPr/>
        </p:nvSpPr>
        <p:spPr>
          <a:xfrm>
            <a:off x="988920" y="1782374"/>
            <a:ext cx="180606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Шаги, 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собрать смету </a:t>
            </a:r>
            <a:endParaRPr sz="6600" b="1" dirty="0">
              <a:solidFill>
                <a:srgbClr val="8973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112" name="Google Shape;2112;p90"/>
          <p:cNvGrpSpPr/>
          <p:nvPr/>
        </p:nvGrpSpPr>
        <p:grpSpPr>
          <a:xfrm>
            <a:off x="16592325" y="2480576"/>
            <a:ext cx="2457475" cy="2465175"/>
            <a:chOff x="16592325" y="2480576"/>
            <a:chExt cx="2457475" cy="2465175"/>
          </a:xfrm>
        </p:grpSpPr>
        <p:grpSp>
          <p:nvGrpSpPr>
            <p:cNvPr id="2113" name="Google Shape;2113;p90"/>
            <p:cNvGrpSpPr/>
            <p:nvPr/>
          </p:nvGrpSpPr>
          <p:grpSpPr>
            <a:xfrm>
              <a:off x="16592325" y="2480576"/>
              <a:ext cx="2457475" cy="2465175"/>
              <a:chOff x="16592325" y="2480576"/>
              <a:chExt cx="2457475" cy="2465175"/>
            </a:xfrm>
          </p:grpSpPr>
          <p:sp>
            <p:nvSpPr>
              <p:cNvPr id="2114" name="Google Shape;2114;p90"/>
              <p:cNvSpPr/>
              <p:nvPr/>
            </p:nvSpPr>
            <p:spPr>
              <a:xfrm>
                <a:off x="16592520" y="2484626"/>
                <a:ext cx="2457000" cy="2457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115" name="Google Shape;2115;p90"/>
              <p:cNvPicPr preferRelativeResize="0"/>
              <p:nvPr/>
            </p:nvPicPr>
            <p:blipFill rotWithShape="1">
              <a:blip r:embed="rId4">
                <a:alphaModFix/>
              </a:blip>
              <a:srcRect l="159" r="149"/>
              <a:stretch/>
            </p:blipFill>
            <p:spPr>
              <a:xfrm flipH="1">
                <a:off x="16592325" y="2480576"/>
                <a:ext cx="2457475" cy="246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6" name="Google Shape;2116;p9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844616" y="2736721"/>
                <a:ext cx="1952892" cy="19528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17" name="Google Shape;2117;p90"/>
            <p:cNvSpPr txBox="1"/>
            <p:nvPr/>
          </p:nvSpPr>
          <p:spPr>
            <a:xfrm>
              <a:off x="17325462" y="3510750"/>
              <a:ext cx="991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для ДЗ</a:t>
              </a:r>
              <a:endParaRPr sz="20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</p:grpSp>
      <p:sp>
        <p:nvSpPr>
          <p:cNvPr id="2118" name="Google Shape;2118;p90"/>
          <p:cNvSpPr/>
          <p:nvPr/>
        </p:nvSpPr>
        <p:spPr>
          <a:xfrm>
            <a:off x="1199488" y="9167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90"/>
          <p:cNvSpPr/>
          <p:nvPr/>
        </p:nvSpPr>
        <p:spPr>
          <a:xfrm>
            <a:off x="1503144" y="10207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90"/>
          <p:cNvSpPr/>
          <p:nvPr/>
        </p:nvSpPr>
        <p:spPr>
          <a:xfrm>
            <a:off x="1408906" y="9234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90"/>
          <p:cNvSpPr/>
          <p:nvPr/>
        </p:nvSpPr>
        <p:spPr>
          <a:xfrm>
            <a:off x="1408906" y="8958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2" name="Google Shape;2122;p90"/>
          <p:cNvGrpSpPr/>
          <p:nvPr/>
        </p:nvGrpSpPr>
        <p:grpSpPr>
          <a:xfrm>
            <a:off x="17066033" y="893914"/>
            <a:ext cx="2249397" cy="384810"/>
            <a:chOff x="14868658" y="741514"/>
            <a:chExt cx="2249397" cy="384810"/>
          </a:xfrm>
        </p:grpSpPr>
        <p:sp>
          <p:nvSpPr>
            <p:cNvPr id="2123" name="Google Shape;2123;p9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4" name="Google Shape;2124;p9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5" name="Google Shape;2125;p9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6" name="Google Shape;2126;p9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7" name="Google Shape;2127;p9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8" name="Google Shape;2128;p9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9" name="Google Shape;2129;p9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0" name="Google Shape;2130;p9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1" name="Google Shape;2131;p9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2" name="Google Shape;2132;p9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3" name="Google Shape;2133;p9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4" name="Google Shape;2134;p9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5" name="Google Shape;2135;p9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36" name="Google Shape;2136;p90"/>
          <p:cNvSpPr/>
          <p:nvPr/>
        </p:nvSpPr>
        <p:spPr>
          <a:xfrm>
            <a:off x="1946650" y="724375"/>
            <a:ext cx="1367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Смета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91"/>
          <p:cNvSpPr/>
          <p:nvPr/>
        </p:nvSpPr>
        <p:spPr>
          <a:xfrm>
            <a:off x="1047100" y="3929125"/>
            <a:ext cx="18005100" cy="7799400"/>
          </a:xfrm>
          <a:prstGeom prst="rect">
            <a:avLst/>
          </a:prstGeom>
          <a:solidFill>
            <a:srgbClr val="F2F3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91"/>
          <p:cNvSpPr txBox="1"/>
          <p:nvPr/>
        </p:nvSpPr>
        <p:spPr>
          <a:xfrm>
            <a:off x="991475" y="2314725"/>
            <a:ext cx="150507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определить ставки команды</a:t>
            </a:r>
            <a:endParaRPr sz="6600" b="1">
              <a:solidFill>
                <a:srgbClr val="8973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143" name="Google Shape;2143;p91"/>
          <p:cNvSpPr txBox="1"/>
          <p:nvPr/>
        </p:nvSpPr>
        <p:spPr>
          <a:xfrm>
            <a:off x="1047100" y="3929050"/>
            <a:ext cx="8167200" cy="5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0" rIns="0" bIns="0" anchor="t" anchorCtr="0">
            <a:spAutoFit/>
          </a:bodyPr>
          <a:lstStyle/>
          <a:p>
            <a:pPr marL="1144799" lvl="0" indent="-357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агентство, которое занимается только 1 проектом или продуктом</a:t>
            </a: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, в этом случае вы берете все затраты, которое несёт ваше агентство — прямые и косвенные  и включаете их в стоимость проекта (ЗП команды, налоги, аренда офиса, затраты на рекламу и прочее). Включаем абсолютно все статьи затрат! И даже коврик для мышки! Пример такого расчета есть в прикрепленном к уроку Excel (лист «Примеры»).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44799" lvl="0" indent="-357399" algn="l" rtl="0">
              <a:lnSpc>
                <a:spcPct val="90000"/>
              </a:lnSpc>
              <a:spcBef>
                <a:spcPts val="1500"/>
              </a:spcBef>
              <a:spcAft>
                <a:spcPts val="1000"/>
              </a:spcAft>
              <a:buClr>
                <a:srgbClr val="8973FF"/>
              </a:buClr>
              <a:buSzPts val="2000"/>
              <a:buFont typeface="IBM Plex Sans"/>
              <a:buAutoNum type="arabicPeriod"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агентство, которое занимается несколькими проектами</a:t>
            </a: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, в этом случае ставки привлечения специалистов у вас как правило уже рассчитаны экономистами — они включают все косвенные затраты, которые  распределены между всеми проектами и видами деятельности компании. Здесь важно понимать, что если оклад у программиста 100 тыс. руб. в мес, то его «ставка» (стоимость привлечения на проект) будет примерно в 2–2,5 раза больше (около 200 тыс. руб. в мес). Если у вас этих ставок нет, можно взять средние оклады специалистов и умножить на 2.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4" name="Google Shape;2144;p91"/>
          <p:cNvSpPr txBox="1"/>
          <p:nvPr/>
        </p:nvSpPr>
        <p:spPr>
          <a:xfrm>
            <a:off x="9302350" y="3929050"/>
            <a:ext cx="9747600" cy="6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8000" rIns="0" bIns="0" anchor="t" anchorCtr="0">
            <a:spAutoFit/>
          </a:bodyPr>
          <a:lstStyle/>
          <a:p>
            <a:pPr marL="1144799" lvl="0" indent="-3573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73FF"/>
              </a:buClr>
              <a:buSzPts val="2000"/>
              <a:buFont typeface="IBM Plex Sans"/>
              <a:buAutoNum type="arabicPeriod" startAt="3"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внутренняя служба в компании. </a:t>
            </a:r>
            <a:b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Тут бывает 2 типа специалистов:</a:t>
            </a:r>
            <a:endParaRPr sz="2000" b="1">
              <a:solidFill>
                <a:srgbClr val="8973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а)</a:t>
            </a:r>
            <a:r>
              <a:rPr lang="ru-RU" sz="20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специалисты, выполняющие проектные функции</a:t>
            </a:r>
            <a:r>
              <a:rPr lang="ru-RU" sz="20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руководители проектов, администратора, бизнес -аналитики, программисты и т. д.) — аналогично п.2, но может зависеть от компании — иногда 0. Важно этот момент выяснить заранее у экономистов. Для учебного проекта можно также взять двойной оклад.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б) обычно это ключевые и конечные пользователи</a:t>
            </a: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, которые,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например, тестируют готовый продукт или представители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от бизнеса, которые выставляют требования к продукту — привлечение таких специалистов, как правило,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52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бесплатно для проекта.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304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Откуда вообще взялась цифра 2️ при умножении окладов?</a:t>
            </a: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30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В стоимость сотрудника для компании входят: все социальные выплаты, страховки, премии, плюшки, стоимость оборудования рабочего места, зарплата административно-управленческого персонала  и прочее — чем их больше, тем больше стоимость 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30400" lvl="0" indent="0" algn="l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2000">
                <a:latin typeface="IBM Plex Sans"/>
                <a:ea typeface="IBM Plex Sans"/>
                <a:cs typeface="IBM Plex Sans"/>
                <a:sym typeface="IBM Plex Sans"/>
              </a:rPr>
              <a:t>1 сотрудника. По опыту, обычно это именно 2–2,5 раза увеличения.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145" name="Google Shape;2145;p91"/>
          <p:cNvGrpSpPr/>
          <p:nvPr/>
        </p:nvGrpSpPr>
        <p:grpSpPr>
          <a:xfrm>
            <a:off x="16592325" y="2480576"/>
            <a:ext cx="2457475" cy="2465175"/>
            <a:chOff x="16592325" y="2480576"/>
            <a:chExt cx="2457475" cy="2465175"/>
          </a:xfrm>
        </p:grpSpPr>
        <p:grpSp>
          <p:nvGrpSpPr>
            <p:cNvPr id="2146" name="Google Shape;2146;p91"/>
            <p:cNvGrpSpPr/>
            <p:nvPr/>
          </p:nvGrpSpPr>
          <p:grpSpPr>
            <a:xfrm>
              <a:off x="16592325" y="2480576"/>
              <a:ext cx="2457475" cy="2465175"/>
              <a:chOff x="16592325" y="2480576"/>
              <a:chExt cx="2457475" cy="2465175"/>
            </a:xfrm>
          </p:grpSpPr>
          <p:sp>
            <p:nvSpPr>
              <p:cNvPr id="2147" name="Google Shape;2147;p91"/>
              <p:cNvSpPr/>
              <p:nvPr/>
            </p:nvSpPr>
            <p:spPr>
              <a:xfrm>
                <a:off x="16592520" y="2484626"/>
                <a:ext cx="2457000" cy="2457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148" name="Google Shape;2148;p91"/>
              <p:cNvPicPr preferRelativeResize="0"/>
              <p:nvPr/>
            </p:nvPicPr>
            <p:blipFill rotWithShape="1">
              <a:blip r:embed="rId3">
                <a:alphaModFix/>
              </a:blip>
              <a:srcRect l="159" r="149"/>
              <a:stretch/>
            </p:blipFill>
            <p:spPr>
              <a:xfrm flipH="1">
                <a:off x="16592325" y="2480576"/>
                <a:ext cx="2457475" cy="246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9" name="Google Shape;2149;p9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844616" y="2736721"/>
                <a:ext cx="1952892" cy="19528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50" name="Google Shape;2150;p91"/>
            <p:cNvSpPr txBox="1"/>
            <p:nvPr/>
          </p:nvSpPr>
          <p:spPr>
            <a:xfrm>
              <a:off x="17325462" y="3510750"/>
              <a:ext cx="991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для ДЗ</a:t>
              </a:r>
              <a:endParaRPr sz="20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</p:grpSp>
      <p:sp>
        <p:nvSpPr>
          <p:cNvPr id="2151" name="Google Shape;2151;p91"/>
          <p:cNvSpPr/>
          <p:nvPr/>
        </p:nvSpPr>
        <p:spPr>
          <a:xfrm>
            <a:off x="1199488" y="9167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91"/>
          <p:cNvSpPr/>
          <p:nvPr/>
        </p:nvSpPr>
        <p:spPr>
          <a:xfrm>
            <a:off x="1503144" y="10207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91"/>
          <p:cNvSpPr/>
          <p:nvPr/>
        </p:nvSpPr>
        <p:spPr>
          <a:xfrm>
            <a:off x="1408906" y="9234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91"/>
          <p:cNvSpPr/>
          <p:nvPr/>
        </p:nvSpPr>
        <p:spPr>
          <a:xfrm>
            <a:off x="1408906" y="8958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5" name="Google Shape;2155;p91"/>
          <p:cNvGrpSpPr/>
          <p:nvPr/>
        </p:nvGrpSpPr>
        <p:grpSpPr>
          <a:xfrm>
            <a:off x="17066033" y="893914"/>
            <a:ext cx="2249397" cy="384810"/>
            <a:chOff x="14868658" y="741514"/>
            <a:chExt cx="2249397" cy="384810"/>
          </a:xfrm>
        </p:grpSpPr>
        <p:sp>
          <p:nvSpPr>
            <p:cNvPr id="2156" name="Google Shape;2156;p9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7" name="Google Shape;2157;p9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8" name="Google Shape;2158;p9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9" name="Google Shape;2159;p9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0" name="Google Shape;2160;p9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1" name="Google Shape;2161;p9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2" name="Google Shape;2162;p9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3" name="Google Shape;2163;p9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4" name="Google Shape;2164;p9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5" name="Google Shape;2165;p9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6" name="Google Shape;2166;p9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7" name="Google Shape;2167;p9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8" name="Google Shape;2168;p9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69" name="Google Shape;2169;p91"/>
          <p:cNvSpPr/>
          <p:nvPr/>
        </p:nvSpPr>
        <p:spPr>
          <a:xfrm>
            <a:off x="1946650" y="724375"/>
            <a:ext cx="1367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| Для Домашнего задания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92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93"/>
          <p:cNvSpPr txBox="1"/>
          <p:nvPr/>
        </p:nvSpPr>
        <p:spPr>
          <a:xfrm>
            <a:off x="1047088" y="4710787"/>
            <a:ext cx="12104566" cy="42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lang="ru-RU" sz="99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0"/>
              <a:buFont typeface="Arial"/>
              <a:buNone/>
            </a:pPr>
            <a:r>
              <a:rPr lang="ru-RU" sz="99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</a:t>
            </a:r>
            <a:endParaRPr sz="99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80" name="Google Shape;2180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4670" y="4206241"/>
            <a:ext cx="7557636" cy="55722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93"/>
          <p:cNvSpPr/>
          <p:nvPr/>
        </p:nvSpPr>
        <p:spPr>
          <a:xfrm>
            <a:off x="1199488" y="9167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93"/>
          <p:cNvSpPr/>
          <p:nvPr/>
        </p:nvSpPr>
        <p:spPr>
          <a:xfrm>
            <a:off x="1503144" y="10207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93"/>
          <p:cNvSpPr/>
          <p:nvPr/>
        </p:nvSpPr>
        <p:spPr>
          <a:xfrm>
            <a:off x="1408906" y="9234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93"/>
          <p:cNvSpPr/>
          <p:nvPr/>
        </p:nvSpPr>
        <p:spPr>
          <a:xfrm>
            <a:off x="1408906" y="8958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5" name="Google Shape;2185;p93"/>
          <p:cNvGrpSpPr/>
          <p:nvPr/>
        </p:nvGrpSpPr>
        <p:grpSpPr>
          <a:xfrm>
            <a:off x="17066033" y="893914"/>
            <a:ext cx="2249397" cy="384810"/>
            <a:chOff x="14868658" y="741514"/>
            <a:chExt cx="2249397" cy="384810"/>
          </a:xfrm>
        </p:grpSpPr>
        <p:sp>
          <p:nvSpPr>
            <p:cNvPr id="2186" name="Google Shape;2186;p9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7" name="Google Shape;2187;p9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8" name="Google Shape;2188;p9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9" name="Google Shape;2189;p9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0" name="Google Shape;2190;p9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1" name="Google Shape;2191;p9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2" name="Google Shape;2192;p9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3" name="Google Shape;2193;p9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4" name="Google Shape;2194;p9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5" name="Google Shape;2195;p9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6" name="Google Shape;2196;p9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7" name="Google Shape;2197;p9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8" name="Google Shape;2198;p9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99" name="Google Shape;2199;p93"/>
          <p:cNvSpPr/>
          <p:nvPr/>
        </p:nvSpPr>
        <p:spPr>
          <a:xfrm>
            <a:off x="1946650" y="724375"/>
            <a:ext cx="1367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94"/>
          <p:cNvSpPr/>
          <p:nvPr/>
        </p:nvSpPr>
        <p:spPr>
          <a:xfrm>
            <a:off x="1199488" y="9167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94"/>
          <p:cNvSpPr/>
          <p:nvPr/>
        </p:nvSpPr>
        <p:spPr>
          <a:xfrm>
            <a:off x="1503144" y="10207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94"/>
          <p:cNvSpPr/>
          <p:nvPr/>
        </p:nvSpPr>
        <p:spPr>
          <a:xfrm>
            <a:off x="1408906" y="9234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94"/>
          <p:cNvSpPr/>
          <p:nvPr/>
        </p:nvSpPr>
        <p:spPr>
          <a:xfrm>
            <a:off x="1408906" y="8958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8" name="Google Shape;2208;p94"/>
          <p:cNvGrpSpPr/>
          <p:nvPr/>
        </p:nvGrpSpPr>
        <p:grpSpPr>
          <a:xfrm>
            <a:off x="17066033" y="893914"/>
            <a:ext cx="2249397" cy="384810"/>
            <a:chOff x="14868658" y="741514"/>
            <a:chExt cx="2249397" cy="384810"/>
          </a:xfrm>
        </p:grpSpPr>
        <p:sp>
          <p:nvSpPr>
            <p:cNvPr id="2209" name="Google Shape;2209;p9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0" name="Google Shape;2210;p9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1" name="Google Shape;2211;p9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2" name="Google Shape;2212;p9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3" name="Google Shape;2213;p9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4" name="Google Shape;2214;p9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5" name="Google Shape;2215;p9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6" name="Google Shape;2216;p9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7" name="Google Shape;2217;p9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8" name="Google Shape;2218;p9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9" name="Google Shape;2219;p9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0" name="Google Shape;2220;p9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1" name="Google Shape;2221;p9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22" name="Google Shape;2222;p94"/>
          <p:cNvSpPr/>
          <p:nvPr/>
        </p:nvSpPr>
        <p:spPr>
          <a:xfrm>
            <a:off x="1946650" y="724375"/>
            <a:ext cx="13671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3" name="Google Shape;2223;p94"/>
          <p:cNvSpPr txBox="1"/>
          <p:nvPr/>
        </p:nvSpPr>
        <p:spPr>
          <a:xfrm>
            <a:off x="749507" y="3376375"/>
            <a:ext cx="19097469" cy="402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IBM Plex Sans"/>
              <a:buAutoNum type="arabicPeriod"/>
            </a:pP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Диаграмму </a:t>
            </a:r>
            <a:r>
              <a:rPr lang="ru-RU" sz="3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Ганта</a:t>
            </a: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 любом удобном для вас инструменте. Шаблон </a:t>
            </a:r>
            <a:r>
              <a:rPr lang="ru-RU" sz="31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Пример “Диаграмма </a:t>
            </a:r>
            <a:r>
              <a:rPr lang="ru-RU" sz="3100" u="sng" dirty="0" err="1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Ганта</a:t>
            </a:r>
            <a:r>
              <a:rPr lang="ru-RU" sz="31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”</a:t>
            </a: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sz="3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IBM Plex Sans"/>
              <a:buAutoNum type="arabicPeriod"/>
            </a:pP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 RACI матрицу. Используйте </a:t>
            </a:r>
            <a:r>
              <a:rPr lang="ru-RU" sz="31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1"/>
              </a:rPr>
              <a:t>Шаблон матрицы</a:t>
            </a: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3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IBM Plex Sans"/>
              <a:buAutoNum type="arabicPeriod"/>
            </a:pP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ресурсный план вашего проекта. Используйте </a:t>
            </a:r>
            <a:r>
              <a:rPr lang="ru-RU" sz="31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2"/>
              </a:rPr>
              <a:t>Пример Ресурсного плана</a:t>
            </a: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3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IBM Plex Sans"/>
              <a:buAutoNum type="arabicPeriod"/>
            </a:pP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коммуникационный план вашего проекта. Используйте </a:t>
            </a:r>
            <a:r>
              <a:rPr lang="ru-RU" sz="3100" u="sng" dirty="0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3"/>
              </a:rPr>
              <a:t>Пример Коммуникационного плана</a:t>
            </a: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3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25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IBM Plex Sans"/>
              <a:buAutoNum type="arabicPeriod"/>
            </a:pPr>
            <a:r>
              <a:rPr lang="ru-RU" sz="3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Рассчитать стоимость своего проекта, определите статьи затрат и методы оценки.</a:t>
            </a:r>
            <a:endParaRPr sz="3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>
            <a:spLocks noGrp="1"/>
          </p:cNvSpPr>
          <p:nvPr>
            <p:ph type="title"/>
          </p:nvPr>
        </p:nvSpPr>
        <p:spPr>
          <a:xfrm>
            <a:off x="993825" y="2231341"/>
            <a:ext cx="148041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Управление сроками. Как и зачем? 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1" name="Google Shape;701;p48"/>
          <p:cNvSpPr txBox="1"/>
          <p:nvPr/>
        </p:nvSpPr>
        <p:spPr>
          <a:xfrm>
            <a:off x="993825" y="3833075"/>
            <a:ext cx="8611800" cy="7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углубиться, то </a:t>
            </a:r>
            <a:r>
              <a:rPr lang="ru-RU" sz="3300" b="1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сроками</a:t>
            </a:r>
            <a:r>
              <a:rPr lang="ru-RU" sz="33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</a:t>
            </a: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управления расписанием 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операций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их последовательности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ресурсов 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длительности 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расписания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Контроль расписания</a:t>
            </a:r>
            <a:endParaRPr sz="33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10744214" y="3833075"/>
            <a:ext cx="9024735" cy="7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5334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Более простым языком: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C2C38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следим 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именно надо сделать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без чего мы не сделаем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нам для этого нужно 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времени нам на это нужно 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Кладем все вышенаписанное на даты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300"/>
              <a:buFont typeface="IBM Plex Sans"/>
              <a:buChar char="●"/>
            </a:pPr>
            <a:r>
              <a:rPr lang="ru-RU" sz="33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Проверяем</a:t>
            </a: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3" name="Google Shape;703;p4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4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08" name="Google Shape;708;p4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21" name="Google Shape;721;p4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 txBox="1">
            <a:spLocks noGrp="1"/>
          </p:cNvSpPr>
          <p:nvPr>
            <p:ph type="title"/>
          </p:nvPr>
        </p:nvSpPr>
        <p:spPr>
          <a:xfrm>
            <a:off x="993825" y="2231350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Все это лежит в Project management plan 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27" name="Google Shape;727;p49"/>
          <p:cNvSpPr txBox="1"/>
          <p:nvPr/>
        </p:nvSpPr>
        <p:spPr>
          <a:xfrm>
            <a:off x="1047087" y="4653584"/>
            <a:ext cx="17363537" cy="484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Project </a:t>
            </a:r>
            <a:r>
              <a:rPr lang="ru-RU" sz="3900" b="1" strike="noStrike" cap="none" dirty="0" err="1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management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900" b="1" strike="noStrike" cap="none" dirty="0" err="1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plan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(PMP) 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- это официальный документ, определяющий, как будет осуществляться проект.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900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В нем излагаются 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объем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цели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бюджет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сроки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3900" b="1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результаты</a:t>
            </a: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проекта, и это важно для того, чтобы проект не сбивался с пути.</a:t>
            </a:r>
            <a:endParaRPr sz="3900" b="0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900" b="0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900" b="0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А еще он вбирает в себя много </a:t>
            </a:r>
            <a:r>
              <a:rPr lang="ru-RU" sz="3900" b="0" strike="noStrike" cap="none" dirty="0" err="1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подпланов</a:t>
            </a:r>
            <a:endParaRPr sz="3900" b="0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8" name="Google Shape;728;p4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2" name="Google Shape;732;p4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33" name="Google Shape;733;p4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46" name="Google Shape;746;p49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0"/>
          <p:cNvSpPr txBox="1">
            <a:spLocks noGrp="1"/>
          </p:cNvSpPr>
          <p:nvPr>
            <p:ph type="title"/>
          </p:nvPr>
        </p:nvSpPr>
        <p:spPr>
          <a:xfrm>
            <a:off x="993825" y="2231350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следим? Project management plan 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2" name="Google Shape;752;p50"/>
          <p:cNvSpPr txBox="1"/>
          <p:nvPr/>
        </p:nvSpPr>
        <p:spPr>
          <a:xfrm>
            <a:off x="993825" y="3873750"/>
            <a:ext cx="7127100" cy="6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План проекта пишется на стадии планирования.</a:t>
            </a:r>
            <a:endParaRPr sz="3000" b="0" i="0" u="none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 перейти на стадию выполнения, он должен быть одобрен стейкхолдерами. </a:t>
            </a:r>
            <a:endParaRPr sz="3000" b="0" i="0" u="none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b="0" i="0" u="none" strike="noStrike" cap="none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Одобрение стейхолдеров зависит от того, насколько тщательно был подготовлен план, все ли в нем учтено и действительно ли он отражает запрос заказчиков. </a:t>
            </a:r>
            <a:endParaRPr sz="3000" b="0" i="0" u="none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900" b="0" i="1" u="sng" strike="noStrike" cap="none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3" name="Google Shape;75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800" y="3709175"/>
            <a:ext cx="9410700" cy="58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0"/>
          <p:cNvSpPr txBox="1"/>
          <p:nvPr/>
        </p:nvSpPr>
        <p:spPr>
          <a:xfrm>
            <a:off x="16259625" y="10459925"/>
            <a:ext cx="2903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u="sng">
                <a:solidFill>
                  <a:schemeClr val="hlink"/>
                </a:solidFill>
                <a:highlight>
                  <a:srgbClr val="F8F9FA"/>
                </a:highlight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шаблон PMP</a:t>
            </a:r>
            <a:endParaRPr sz="2400">
              <a:solidFill>
                <a:srgbClr val="202124"/>
              </a:solidFill>
              <a:highlight>
                <a:srgbClr val="F8F9FA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202124"/>
              </a:solidFill>
              <a:highlight>
                <a:srgbClr val="F8F9FA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0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0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50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60" name="Google Shape;760;p5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73" name="Google Shape;773;p50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1"/>
          <p:cNvSpPr txBox="1">
            <a:spLocks noGrp="1"/>
          </p:cNvSpPr>
          <p:nvPr>
            <p:ph type="title"/>
          </p:nvPr>
        </p:nvSpPr>
        <p:spPr>
          <a:xfrm>
            <a:off x="993825" y="1798611"/>
            <a:ext cx="180582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Как следим? Project </a:t>
            </a:r>
            <a:r>
              <a:rPr lang="ru-RU" sz="6600" b="1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management</a:t>
            </a: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6600" b="1" dirty="0" err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plan</a:t>
            </a:r>
            <a:r>
              <a:rPr lang="ru-RU" sz="66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9" name="Google Shape;779;p51"/>
          <p:cNvSpPr txBox="1"/>
          <p:nvPr/>
        </p:nvSpPr>
        <p:spPr>
          <a:xfrm>
            <a:off x="993824" y="3873750"/>
            <a:ext cx="7925323" cy="6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300" b="1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PMP состоит из:</a:t>
            </a:r>
            <a:endParaRPr sz="3300" b="1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00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Краткое содержание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 err="1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Скоуп</a:t>
            </a: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проекта: его результаты и ограничения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График проекта 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Ресурсы проекта (деньги, люди и др.)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Управление рисками 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3300"/>
              <a:buFont typeface="IBM Plex Sans"/>
              <a:buAutoNum type="arabicPeriod"/>
            </a:pPr>
            <a:r>
              <a:rPr lang="ru-RU" sz="3300" b="0" i="0" u="none" strike="noStrike" cap="none" dirty="0">
                <a:solidFill>
                  <a:srgbClr val="202124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Управление коммуникациями</a:t>
            </a: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300" b="0" i="0" u="none" strike="noStrike" cap="none" dirty="0">
              <a:solidFill>
                <a:srgbClr val="202124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0" name="Google Shape;78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3862" y="3583050"/>
            <a:ext cx="9137388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5" name="Google Shape;785;p5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786" name="Google Shape;786;p5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99" name="Google Shape;799;p5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сроков и бюджета проекта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3440</Words>
  <Application>Microsoft Office PowerPoint</Application>
  <PresentationFormat>Произвольный</PresentationFormat>
  <Paragraphs>595</Paragraphs>
  <Slides>54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54</vt:i4>
      </vt:variant>
    </vt:vector>
  </HeadingPairs>
  <TitlesOfParts>
    <vt:vector size="67" baseType="lpstr">
      <vt:lpstr>Wingdings</vt:lpstr>
      <vt:lpstr>IBM Plex Sans</vt:lpstr>
      <vt:lpstr>Calibri</vt:lpstr>
      <vt:lpstr>IBM Plex Sans SemiBold</vt:lpstr>
      <vt:lpstr>Arial</vt:lpstr>
      <vt:lpstr>Roboto</vt:lpstr>
      <vt:lpstr>IBM Plex Sans Medium</vt:lpstr>
      <vt:lpstr>Office Theme</vt:lpstr>
      <vt:lpstr>Office Theme</vt:lpstr>
      <vt:lpstr>Office Theme</vt:lpstr>
      <vt:lpstr>Office Theme</vt:lpstr>
      <vt:lpstr>Office Theme</vt:lpstr>
      <vt:lpstr>2_Office Theme</vt:lpstr>
      <vt:lpstr>Урок 4: Планирование сроков и бюджета проекта</vt:lpstr>
      <vt:lpstr>Инициация проекта</vt:lpstr>
      <vt:lpstr>План урока </vt:lpstr>
      <vt:lpstr>Вопросы по домашнему заданию? </vt:lpstr>
      <vt:lpstr>Project management plan</vt:lpstr>
      <vt:lpstr>Управление сроками. Как и зачем? </vt:lpstr>
      <vt:lpstr>Все это лежит в Project management plan </vt:lpstr>
      <vt:lpstr>Как следим? Project management plan </vt:lpstr>
      <vt:lpstr>Как следим? Project management plan </vt:lpstr>
      <vt:lpstr>Gant vs Roadmap</vt:lpstr>
      <vt:lpstr>Управление сроками. Как и зачем? </vt:lpstr>
      <vt:lpstr>Что без чего мы не сделаем? </vt:lpstr>
      <vt:lpstr>Что без чего мы не сделаем? </vt:lpstr>
      <vt:lpstr>Типы зависимостей в диаграмме Ганта</vt:lpstr>
      <vt:lpstr>Презентация PowerPoint</vt:lpstr>
      <vt:lpstr>Про Project roadmap</vt:lpstr>
      <vt:lpstr>Визуализация дорожной карты</vt:lpstr>
      <vt:lpstr>Презентация PowerPoint</vt:lpstr>
      <vt:lpstr>RACI/RASCI  матрица</vt:lpstr>
      <vt:lpstr>Лайфхак: Gant + RACI</vt:lpstr>
      <vt:lpstr>Методы сокращения сроков проекта</vt:lpstr>
      <vt:lpstr>Методы сокращения сроков проекта</vt:lpstr>
      <vt:lpstr>Презентация PowerPoint</vt:lpstr>
      <vt:lpstr>Коммуникационный план</vt:lpstr>
      <vt:lpstr>Презентация PowerPoint</vt:lpstr>
      <vt:lpstr>Презентация PowerPoint</vt:lpstr>
      <vt:lpstr>Ресурсный план</vt:lpstr>
      <vt:lpstr>Презентация PowerPoint</vt:lpstr>
      <vt:lpstr>Презентация PowerPoint</vt:lpstr>
      <vt:lpstr>Презентация PowerPoint</vt:lpstr>
      <vt:lpstr>Бюджет проекта</vt:lpstr>
      <vt:lpstr>Бюджет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Урок 4: Планирование сроков и бюджета проекта</dc:title>
  <cp:lastModifiedBy>Nadezhda Kozlova</cp:lastModifiedBy>
  <cp:revision>12</cp:revision>
  <dcterms:modified xsi:type="dcterms:W3CDTF">2021-09-28T16:57:36Z</dcterms:modified>
</cp:coreProperties>
</file>